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5" r:id="rId4"/>
    <p:sldId id="261" r:id="rId5"/>
    <p:sldId id="277" r:id="rId6"/>
    <p:sldId id="266" r:id="rId7"/>
    <p:sldId id="262" r:id="rId8"/>
    <p:sldId id="267" r:id="rId9"/>
    <p:sldId id="264" r:id="rId10"/>
    <p:sldId id="278" r:id="rId11"/>
    <p:sldId id="276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fr-T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3A795-E63A-2A7F-11A1-65DA9ED133B2}" name="CLAESSEN Laura" initials="CL" userId="S::lclaessen@questel.com::75476117-bcf0-4708-ae69-e5e69859ff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85D"/>
    <a:srgbClr val="F2A900"/>
    <a:srgbClr val="2ECAF9"/>
    <a:srgbClr val="FF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7B357-A4E7-0B40-A609-FF7AFF30D88E}" v="67" dt="2026-02-20T14:36:36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5"/>
    <p:restoredTop sz="94572"/>
  </p:normalViewPr>
  <p:slideViewPr>
    <p:cSldViewPr snapToGrid="0">
      <p:cViewPr varScale="1">
        <p:scale>
          <a:sx n="104" d="100"/>
          <a:sy n="104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T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15A6-1421-D641-AC23-5F101CC76B1D}" type="datetimeFigureOut">
              <a:rPr lang="fr-TN" smtClean="0"/>
              <a:t>02/20/2026</a:t>
            </a:fld>
            <a:endParaRPr lang="fr-TN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TN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T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C8D3-3326-A04C-AD00-620DD241C81B}" type="slidenum">
              <a:rPr lang="fr-TN" smtClean="0"/>
              <a:t>‹#›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36563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novagraaf.com/fr" TargetMode="Externa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E2E3B7-13B3-959C-0271-ADBEF268F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662AA4-8321-4E45-1527-5B0D1B306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2922" y="1820783"/>
            <a:ext cx="3978686" cy="1994392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/>
              <a:t>Corporate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Edit</a:t>
            </a:r>
            <a:endParaRPr lang="fr-TN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AD9023-EA42-27B7-F513-3DB573BDCFD4}"/>
              </a:ext>
            </a:extLst>
          </p:cNvPr>
          <p:cNvSpPr txBox="1"/>
          <p:nvPr userDrawn="1"/>
        </p:nvSpPr>
        <p:spPr>
          <a:xfrm>
            <a:off x="8905103" y="5923005"/>
            <a:ext cx="24860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TN" sz="16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www.novagraaf.com</a:t>
            </a:r>
          </a:p>
        </p:txBody>
      </p:sp>
      <p:pic>
        <p:nvPicPr>
          <p:cNvPr id="14" name="Image 13" descr="Une image contenant symbole, cercle, logo, Symétrie&#10;&#10;Le contenu généré par l’IA peut être incorrect.">
            <a:extLst>
              <a:ext uri="{FF2B5EF4-FFF2-40B4-BE49-F238E27FC236}">
                <a16:creationId xmlns:a16="http://schemas.microsoft.com/office/drawing/2014/main" id="{20D502C7-3ECF-1FBD-0FC2-112D0BFB2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5103" y="5908841"/>
            <a:ext cx="289309" cy="289309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00A8B7C-15A2-8AE0-52EA-440E8D6D7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3625" y="4653314"/>
            <a:ext cx="3978275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/</a:t>
            </a:r>
            <a:r>
              <a:rPr lang="fr-FR" dirty="0" err="1"/>
              <a:t>number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65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E7A7B2E5-126E-E9AE-88F9-EAEABB21A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1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Offices">
    <p:bg>
      <p:bgPr>
        <a:solidFill>
          <a:srgbClr val="10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7246" y="210970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9694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44638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cxnSp>
        <p:nvCxnSpPr>
          <p:cNvPr id="4" name="Connettore 1 29">
            <a:extLst>
              <a:ext uri="{FF2B5EF4-FFF2-40B4-BE49-F238E27FC236}">
                <a16:creationId xmlns:a16="http://schemas.microsoft.com/office/drawing/2014/main" id="{C388C2C2-36DA-FE7A-D7D6-DC9B4DF921DF}"/>
              </a:ext>
            </a:extLst>
          </p:cNvPr>
          <p:cNvCxnSpPr>
            <a:cxnSpLocks/>
          </p:cNvCxnSpPr>
          <p:nvPr userDrawn="1"/>
        </p:nvCxnSpPr>
        <p:spPr>
          <a:xfrm>
            <a:off x="736600" y="850225"/>
            <a:ext cx="6824133" cy="0"/>
          </a:xfrm>
          <a:prstGeom prst="line">
            <a:avLst/>
          </a:prstGeom>
          <a:ln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4">
            <a:extLst>
              <a:ext uri="{FF2B5EF4-FFF2-40B4-BE49-F238E27FC236}">
                <a16:creationId xmlns:a16="http://schemas.microsoft.com/office/drawing/2014/main" id="{83F441C0-E5DC-C608-677E-C7ECDDD22A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343239"/>
            <a:ext cx="3580039" cy="258532"/>
          </a:xfrm>
          <a:prstGeom prst="rect">
            <a:avLst/>
          </a:prstGeom>
        </p:spPr>
        <p:txBody>
          <a:bodyPr lIns="0">
            <a:spAutoFit/>
          </a:bodyPr>
          <a:lstStyle>
            <a:lvl1pPr>
              <a:buNone/>
              <a:defRPr sz="1200" b="1" i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MAIN OFFICES IN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94F2B63-7C0E-BEB4-CE81-9FD99C1F41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9600" y="1644638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9D707F15-77FD-A427-5393-BD10756359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6600" y="1644638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37AB1EFA-0F1E-9CAC-C720-8072861AE2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294704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BAF3E3CA-FC82-D3F6-9D21-2898893F4F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9600" y="4294704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24CBFD29-0D6E-60D1-94BB-96838F9C13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6600" y="4294704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E968A8E-B886-BDC4-7766-C01019DBD5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82723" y="218887"/>
            <a:ext cx="1078010" cy="39149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A6EBD09-0D72-D9FC-EA8F-F2B89D09A0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6600" y="1243834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4927ED7A-EB7E-D233-C8A3-E79CD312CC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73039" y="1243833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633D562E-AA53-B884-1806-70D3C81523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1243834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06A7CAB9-3AE5-3AAA-0B95-549B770BBC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76600" y="3904655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AB3AE7FA-9571-6B32-9C19-78DE8756B5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73039" y="3904654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8E14289F-D72B-F718-1776-B89074525E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904655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</p:spTree>
    <p:extLst>
      <p:ext uri="{BB962C8B-B14F-4D97-AF65-F5344CB8AC3E}">
        <p14:creationId xmlns:p14="http://schemas.microsoft.com/office/powerpoint/2010/main" val="66251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gradFill>
          <a:gsLst>
            <a:gs pos="0">
              <a:srgbClr val="2ECAF9"/>
            </a:gs>
            <a:gs pos="99000">
              <a:srgbClr val="F2A9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3559" y="-113197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3289" y="3216459"/>
            <a:ext cx="3103617" cy="1023767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Sign</a:t>
            </a:r>
            <a:r>
              <a:rPr lang="it-IT" dirty="0"/>
              <a:t> up for </a:t>
            </a:r>
            <a:r>
              <a:rPr lang="it-IT" dirty="0" err="1"/>
              <a:t>our</a:t>
            </a:r>
            <a:r>
              <a:rPr lang="it-IT" dirty="0"/>
              <a:t> newsletter </a:t>
            </a:r>
            <a:r>
              <a:rPr lang="it-IT" dirty="0" err="1"/>
              <a:t>Perspectives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and </a:t>
            </a:r>
            <a:r>
              <a:rPr lang="it-IT" dirty="0" err="1"/>
              <a:t>always</a:t>
            </a:r>
            <a:r>
              <a:rPr lang="it-IT" dirty="0"/>
              <a:t> stay up-to-date!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04BCBF-AD87-87FF-2289-CC90BB577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13288" y="456057"/>
            <a:ext cx="1773477" cy="644059"/>
          </a:xfrm>
          <a:prstGeom prst="rect">
            <a:avLst/>
          </a:prstGeom>
        </p:spPr>
      </p:pic>
      <p:cxnSp>
        <p:nvCxnSpPr>
          <p:cNvPr id="4" name="Connettore 1 29">
            <a:extLst>
              <a:ext uri="{FF2B5EF4-FFF2-40B4-BE49-F238E27FC236}">
                <a16:creationId xmlns:a16="http://schemas.microsoft.com/office/drawing/2014/main" id="{9BF8B00C-1B31-1D5A-4906-08707596DCA1}"/>
              </a:ext>
            </a:extLst>
          </p:cNvPr>
          <p:cNvCxnSpPr>
            <a:cxnSpLocks/>
          </p:cNvCxnSpPr>
          <p:nvPr userDrawn="1"/>
        </p:nvCxnSpPr>
        <p:spPr>
          <a:xfrm>
            <a:off x="4631267" y="1527558"/>
            <a:ext cx="6824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6D8B81FB-F82A-1861-BD69-0936BE8B98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1783" y="3216459"/>
            <a:ext cx="3103617" cy="1023767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To </a:t>
            </a:r>
            <a:r>
              <a:rPr lang="it-IT" dirty="0" err="1"/>
              <a:t>find</a:t>
            </a:r>
            <a:r>
              <a:rPr lang="it-IT" dirty="0"/>
              <a:t> out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support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organisation</a:t>
            </a:r>
            <a:r>
              <a:rPr lang="it-IT" dirty="0"/>
              <a:t>, contact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. 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F344252A-379F-B257-7652-6642FCA6CE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3289" y="2051206"/>
            <a:ext cx="6742111" cy="86192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Stay </a:t>
            </a:r>
            <a:r>
              <a:rPr lang="it-IT" dirty="0" err="1"/>
              <a:t>informed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latest</a:t>
            </a:r>
            <a:r>
              <a:rPr lang="it-IT" dirty="0"/>
              <a:t> </a:t>
            </a:r>
            <a:r>
              <a:rPr lang="it-IT" dirty="0" err="1"/>
              <a:t>developments</a:t>
            </a:r>
            <a:r>
              <a:rPr lang="it-IT" dirty="0"/>
              <a:t> in </a:t>
            </a:r>
            <a:r>
              <a:rPr lang="it-IT" dirty="0" err="1"/>
              <a:t>intellectual</a:t>
            </a:r>
            <a:r>
              <a:rPr lang="it-IT" dirty="0"/>
              <a:t> </a:t>
            </a:r>
            <a:r>
              <a:rPr lang="it-IT" dirty="0" err="1"/>
              <a:t>property</a:t>
            </a:r>
            <a:r>
              <a:rPr lang="it-IT" dirty="0"/>
              <a:t>.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3970CBF-1128-1D53-2D4C-3CB7145E28D7}"/>
              </a:ext>
            </a:extLst>
          </p:cNvPr>
          <p:cNvSpPr/>
          <p:nvPr userDrawn="1"/>
        </p:nvSpPr>
        <p:spPr>
          <a:xfrm>
            <a:off x="4713288" y="4458711"/>
            <a:ext cx="2173034" cy="5502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7" name="ZoneTexte 6">
            <a:hlinkClick r:id="rId5"/>
            <a:extLst>
              <a:ext uri="{FF2B5EF4-FFF2-40B4-BE49-F238E27FC236}">
                <a16:creationId xmlns:a16="http://schemas.microsoft.com/office/drawing/2014/main" id="{2543BFE1-2CEE-68FD-34F6-1FB39CCA3D95}"/>
              </a:ext>
            </a:extLst>
          </p:cNvPr>
          <p:cNvSpPr txBox="1"/>
          <p:nvPr userDrawn="1"/>
        </p:nvSpPr>
        <p:spPr>
          <a:xfrm>
            <a:off x="4713288" y="4549174"/>
            <a:ext cx="217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TN" sz="1600" b="1" u="none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Subscribe</a:t>
            </a:r>
            <a:endParaRPr lang="fr-TN" b="1" u="none" dirty="0">
              <a:solidFill>
                <a:schemeClr val="bg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3DA786E-9EA8-D199-7399-8DDCD936CA7A}"/>
              </a:ext>
            </a:extLst>
          </p:cNvPr>
          <p:cNvSpPr/>
          <p:nvPr userDrawn="1"/>
        </p:nvSpPr>
        <p:spPr>
          <a:xfrm>
            <a:off x="8346612" y="4458711"/>
            <a:ext cx="2173034" cy="5502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9" name="ZoneTexte 8">
            <a:hlinkClick r:id="rId5"/>
            <a:extLst>
              <a:ext uri="{FF2B5EF4-FFF2-40B4-BE49-F238E27FC236}">
                <a16:creationId xmlns:a16="http://schemas.microsoft.com/office/drawing/2014/main" id="{E0FE3E46-6554-7B07-9DC1-41D5446899EF}"/>
              </a:ext>
            </a:extLst>
          </p:cNvPr>
          <p:cNvSpPr txBox="1"/>
          <p:nvPr userDrawn="1"/>
        </p:nvSpPr>
        <p:spPr>
          <a:xfrm>
            <a:off x="8346612" y="4549174"/>
            <a:ext cx="217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TN" sz="1600" b="1" u="none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us</a:t>
            </a:r>
            <a:endParaRPr lang="fr-TN" b="1" u="none" dirty="0">
              <a:solidFill>
                <a:schemeClr val="bg1"/>
              </a:solidFill>
            </a:endParaRPr>
          </a:p>
        </p:txBody>
      </p:sp>
      <p:cxnSp>
        <p:nvCxnSpPr>
          <p:cNvPr id="10" name="Connettore 1 29">
            <a:extLst>
              <a:ext uri="{FF2B5EF4-FFF2-40B4-BE49-F238E27FC236}">
                <a16:creationId xmlns:a16="http://schemas.microsoft.com/office/drawing/2014/main" id="{874D9308-3B10-BE67-B94D-A17F8950003E}"/>
              </a:ext>
            </a:extLst>
          </p:cNvPr>
          <p:cNvCxnSpPr>
            <a:cxnSpLocks/>
          </p:cNvCxnSpPr>
          <p:nvPr userDrawn="1"/>
        </p:nvCxnSpPr>
        <p:spPr>
          <a:xfrm>
            <a:off x="4631267" y="5670680"/>
            <a:ext cx="6824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73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7393"/>
            <a:ext cx="2626519" cy="997196"/>
          </a:xfrm>
        </p:spPr>
        <p:txBody>
          <a:bodyPr/>
          <a:lstStyle>
            <a:lvl1pPr>
              <a:defRPr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 err="1"/>
              <a:t>paragraph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880C5823-D131-EB42-B458-DC2E0B42E8F2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146ACA4-9BC5-C8D5-C0A9-A6364FB70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6199" y="1557393"/>
            <a:ext cx="6830197" cy="4511827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34225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itle+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509594"/>
            <a:ext cx="3756447" cy="387798"/>
          </a:xfrm>
        </p:spPr>
        <p:txBody>
          <a:bodyPr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3CDA3000-4C46-6442-A586-729815EE3D23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  <a:endParaRPr lang="it-IT" dirty="0"/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146ACA4-9BC5-C8D5-C0A9-A6364FB70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260071"/>
            <a:ext cx="5139783" cy="366122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77F51A13-D648-A9BF-855A-FDAB00C63B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2859" y="2250807"/>
            <a:ext cx="5139783" cy="366122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8B4B6EB-156A-662C-7B46-5F753D47B4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2858" y="1501775"/>
            <a:ext cx="5139783" cy="407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109678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P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509594"/>
            <a:ext cx="3756447" cy="387798"/>
          </a:xfrm>
        </p:spPr>
        <p:txBody>
          <a:bodyPr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9B391440-992D-1F4F-9AE7-9FA3B6F7F366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146ACA4-9BC5-C8D5-C0A9-A6364FB70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260071"/>
            <a:ext cx="5139783" cy="366122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8800" y="1509594"/>
            <a:ext cx="4286903" cy="441170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0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00966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Icon-Title+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430685D3-80A4-0347-A702-D3B1D955F783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146ACA4-9BC5-C8D5-C0A9-A6364FB70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988531"/>
            <a:ext cx="3132563" cy="293276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pic>
        <p:nvPicPr>
          <p:cNvPr id="12" name="Immagine 15">
            <a:extLst>
              <a:ext uri="{FF2B5EF4-FFF2-40B4-BE49-F238E27FC236}">
                <a16:creationId xmlns:a16="http://schemas.microsoft.com/office/drawing/2014/main" id="{65A26EE8-2A19-A7CF-0CC8-EA59B57BA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864" t="29775" r="68814" b="61055"/>
          <a:stretch/>
        </p:blipFill>
        <p:spPr>
          <a:xfrm>
            <a:off x="507382" y="989719"/>
            <a:ext cx="1335167" cy="1294068"/>
          </a:xfrm>
          <a:prstGeom prst="rect">
            <a:avLst/>
          </a:prstGeom>
        </p:spPr>
      </p:pic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7168C736-88EC-8CC8-281D-B54F5D5A296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65999" y="1404336"/>
            <a:ext cx="587794" cy="583213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900"/>
            </a:lvl1pPr>
          </a:lstStyle>
          <a:p>
            <a:r>
              <a:rPr lang="it-IT" dirty="0" err="1"/>
              <a:t>Icon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BE2F614-7925-2AB6-2E77-87CA0CF847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4757" y="2988531"/>
            <a:ext cx="3132563" cy="293276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pic>
        <p:nvPicPr>
          <p:cNvPr id="21" name="Immagine 15">
            <a:extLst>
              <a:ext uri="{FF2B5EF4-FFF2-40B4-BE49-F238E27FC236}">
                <a16:creationId xmlns:a16="http://schemas.microsoft.com/office/drawing/2014/main" id="{E4D5DB3B-DB7E-34CA-99A5-5E5FD1C13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864" t="29775" r="68814" b="61055"/>
          <a:stretch/>
        </p:blipFill>
        <p:spPr>
          <a:xfrm>
            <a:off x="4384439" y="989719"/>
            <a:ext cx="1335167" cy="1294068"/>
          </a:xfrm>
          <a:prstGeom prst="rect">
            <a:avLst/>
          </a:prstGeom>
        </p:spPr>
      </p:pic>
      <p:sp>
        <p:nvSpPr>
          <p:cNvPr id="22" name="Segnaposto immagine 10">
            <a:extLst>
              <a:ext uri="{FF2B5EF4-FFF2-40B4-BE49-F238E27FC236}">
                <a16:creationId xmlns:a16="http://schemas.microsoft.com/office/drawing/2014/main" id="{1E6D3E5D-E944-3165-F212-6A485888655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843056" y="1404336"/>
            <a:ext cx="587794" cy="583213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900"/>
            </a:lvl1pPr>
          </a:lstStyle>
          <a:p>
            <a:r>
              <a:rPr lang="it-IT" dirty="0" err="1"/>
              <a:t>Icon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33B549DE-9ED5-952C-A341-5DD7E2C9F1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10079" y="2988531"/>
            <a:ext cx="3132563" cy="293276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pic>
        <p:nvPicPr>
          <p:cNvPr id="25" name="Immagine 15">
            <a:extLst>
              <a:ext uri="{FF2B5EF4-FFF2-40B4-BE49-F238E27FC236}">
                <a16:creationId xmlns:a16="http://schemas.microsoft.com/office/drawing/2014/main" id="{DBDE10F1-D8DA-4FC5-6DB6-EFEB152DF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864" t="29775" r="68814" b="61055"/>
          <a:stretch/>
        </p:blipFill>
        <p:spPr>
          <a:xfrm>
            <a:off x="8269761" y="989719"/>
            <a:ext cx="1335167" cy="1294068"/>
          </a:xfrm>
          <a:prstGeom prst="rect">
            <a:avLst/>
          </a:prstGeom>
        </p:spPr>
      </p:pic>
      <p:sp>
        <p:nvSpPr>
          <p:cNvPr id="26" name="Segnaposto immagine 10">
            <a:extLst>
              <a:ext uri="{FF2B5EF4-FFF2-40B4-BE49-F238E27FC236}">
                <a16:creationId xmlns:a16="http://schemas.microsoft.com/office/drawing/2014/main" id="{1AC489C5-C091-0A28-B0D3-3EECA46260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28378" y="1404336"/>
            <a:ext cx="587794" cy="583213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900"/>
            </a:lvl1pPr>
          </a:lstStyle>
          <a:p>
            <a:r>
              <a:rPr lang="it-IT" dirty="0" err="1"/>
              <a:t>Icon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88479A48-1FB9-E3E3-BCB9-E184CA7D6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4757" y="2402166"/>
            <a:ext cx="313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F507704-0BAC-F39D-80EA-92BDF1EFA0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2026" y="2402166"/>
            <a:ext cx="313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69F01C69-E410-B052-302A-6BDC02715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08780" y="2402166"/>
            <a:ext cx="313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133549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493421"/>
            <a:ext cx="4330700" cy="387798"/>
          </a:xfrm>
        </p:spPr>
        <p:txBody>
          <a:bodyPr anchor="t"/>
          <a:lstStyle>
            <a:lvl1pPr>
              <a:defRPr sz="2800" b="1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Our</a:t>
            </a:r>
            <a:r>
              <a:rPr lang="it-IT" dirty="0"/>
              <a:t> services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F6371431-7B11-4240-993E-DB768C8DB29D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587" y="2244786"/>
            <a:ext cx="1768862" cy="143340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191569DF-079C-05BD-8019-E7D9E609E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587" y="4349604"/>
            <a:ext cx="1768862" cy="158987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11" name="Espace réservé pour une image  11">
            <a:extLst>
              <a:ext uri="{FF2B5EF4-FFF2-40B4-BE49-F238E27FC236}">
                <a16:creationId xmlns:a16="http://schemas.microsoft.com/office/drawing/2014/main" id="{7218BA3C-BB54-80FE-68F0-69D70772EF7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25785" y="2244786"/>
            <a:ext cx="1768862" cy="143340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8CACB1A5-E6F8-EAC3-8CAA-A93934B1AB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25785" y="4349604"/>
            <a:ext cx="1768862" cy="158987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16" name="Espace réservé pour une image  11">
            <a:extLst>
              <a:ext uri="{FF2B5EF4-FFF2-40B4-BE49-F238E27FC236}">
                <a16:creationId xmlns:a16="http://schemas.microsoft.com/office/drawing/2014/main" id="{7E43D454-9108-8AEB-1A79-AD1B774C893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4983" y="2244786"/>
            <a:ext cx="1768862" cy="143340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852D05B2-3B6D-8A16-358B-E9154C7D38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4983" y="4349604"/>
            <a:ext cx="1768862" cy="158987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E24DAD8D-2D08-3003-3015-35A94761126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04181" y="2244786"/>
            <a:ext cx="1768862" cy="143340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B8CD2709-64BA-74FA-2008-8219B0ADC4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4181" y="4349604"/>
            <a:ext cx="1768862" cy="158987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5FFB7C12-45A7-2A93-733C-3CAA93AA9F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93379" y="2244786"/>
            <a:ext cx="1768862" cy="143340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32E45195-BE76-39FD-21D0-789D73A6E2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93379" y="4349604"/>
            <a:ext cx="1768862" cy="158987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3BA9FE49-8C3E-835E-FFB7-FF72F4BC5A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00" y="3848100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Services      Name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8EFAB031-47ED-8414-54F5-FFE547F258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06014" y="3848100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Services      Name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23EAEA31-D3A1-A56F-ACF9-9B7FEAC47CF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14983" y="3848100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Services      Name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D97F6AA9-796C-F87E-EF84-9DA67FB583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04181" y="3848100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Services      Name</a:t>
            </a:r>
          </a:p>
        </p:txBody>
      </p:sp>
      <p:sp>
        <p:nvSpPr>
          <p:cNvPr id="32" name="Espace réservé du texte 27">
            <a:extLst>
              <a:ext uri="{FF2B5EF4-FFF2-40B4-BE49-F238E27FC236}">
                <a16:creationId xmlns:a16="http://schemas.microsoft.com/office/drawing/2014/main" id="{3B6C07DD-FAC3-59C4-CFA3-79E4D8E364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70732" y="3848100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Services      Name</a:t>
            </a:r>
          </a:p>
        </p:txBody>
      </p:sp>
    </p:spTree>
    <p:extLst>
      <p:ext uri="{BB962C8B-B14F-4D97-AF65-F5344CB8AC3E}">
        <p14:creationId xmlns:p14="http://schemas.microsoft.com/office/powerpoint/2010/main" val="33944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E2E3B7-13B3-959C-0271-ADBEF268F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662AA4-8321-4E45-1527-5B0D1B306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0" y="532389"/>
            <a:ext cx="4333103" cy="1107996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B893409E-1DA1-3F6A-007E-490BB435D4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9427" y="-23385"/>
            <a:ext cx="4660809" cy="6991453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17549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E2E3B7-13B3-959C-0271-ADBEF268F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662AA4-8321-4E45-1527-5B0D1B306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0" y="532389"/>
            <a:ext cx="4333103" cy="1107996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B893409E-1DA1-3F6A-007E-490BB435D4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9427" y="-23385"/>
            <a:ext cx="4660809" cy="6991453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78413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graphisme,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FF2E5BC6-963C-0C69-DCA2-2817BA15C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662AA4-8321-4E45-1527-5B0D1B306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2922" y="1820783"/>
            <a:ext cx="3978686" cy="1994392"/>
          </a:xfrm>
        </p:spPr>
        <p:txBody>
          <a:bodyPr/>
          <a:lstStyle>
            <a:lvl1pPr algn="r">
              <a:defRPr sz="4800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/>
              <a:t>Corporate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Edit</a:t>
            </a:r>
            <a:endParaRPr lang="fr-TN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AD9023-EA42-27B7-F513-3DB573BDCFD4}"/>
              </a:ext>
            </a:extLst>
          </p:cNvPr>
          <p:cNvSpPr txBox="1"/>
          <p:nvPr userDrawn="1"/>
        </p:nvSpPr>
        <p:spPr>
          <a:xfrm>
            <a:off x="8905103" y="5923005"/>
            <a:ext cx="24860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TN" sz="16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www.novagraaf.com</a:t>
            </a:r>
          </a:p>
        </p:txBody>
      </p:sp>
      <p:pic>
        <p:nvPicPr>
          <p:cNvPr id="14" name="Image 13" descr="Une image contenant symbole, cercle, logo, Symétrie&#10;&#10;Le contenu généré par l’IA peut être incorrect.">
            <a:extLst>
              <a:ext uri="{FF2B5EF4-FFF2-40B4-BE49-F238E27FC236}">
                <a16:creationId xmlns:a16="http://schemas.microsoft.com/office/drawing/2014/main" id="{20D502C7-3ECF-1FBD-0FC2-112D0BFB2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5103" y="5908841"/>
            <a:ext cx="289309" cy="289309"/>
          </a:xfrm>
          <a:prstGeom prst="rect">
            <a:avLst/>
          </a:prstGeom>
        </p:spPr>
      </p:pic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FA8D877-C853-29FD-C274-81A498A673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3625" y="4653314"/>
            <a:ext cx="3978275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/</a:t>
            </a:r>
            <a:r>
              <a:rPr lang="fr-FR" dirty="0" err="1"/>
              <a:t>number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375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3305474"/>
            <a:ext cx="1881316" cy="387798"/>
          </a:xfrm>
        </p:spPr>
        <p:txBody>
          <a:bodyPr anchor="t"/>
          <a:lstStyle>
            <a:lvl1pPr>
              <a:defRPr sz="2800" b="1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Summary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D7254397-AD4C-F44F-A1D7-2CB4AD3C53C0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5FFB7C12-45A7-2A93-733C-3CAA93AA9F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70638" y="1153626"/>
            <a:ext cx="1239795" cy="1012922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32E45195-BE76-39FD-21D0-789D73A6E2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6308" y="1524008"/>
            <a:ext cx="5996334" cy="642539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pic>
        <p:nvPicPr>
          <p:cNvPr id="35" name="Immagine 15">
            <a:extLst>
              <a:ext uri="{FF2B5EF4-FFF2-40B4-BE49-F238E27FC236}">
                <a16:creationId xmlns:a16="http://schemas.microsoft.com/office/drawing/2014/main" id="{5FDA74BE-C3D6-1D29-28DD-A852081C3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864" t="29775" r="68814" b="61055"/>
          <a:stretch/>
        </p:blipFill>
        <p:spPr>
          <a:xfrm>
            <a:off x="311825" y="3016817"/>
            <a:ext cx="891716" cy="864267"/>
          </a:xfrm>
          <a:prstGeom prst="rect">
            <a:avLst/>
          </a:prstGeom>
        </p:spPr>
      </p:pic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7A1FD9A3-F66D-3A9B-6A88-1995EE6808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6308" y="1157721"/>
            <a:ext cx="3132563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Title</a:t>
            </a:r>
            <a:endParaRPr lang="fr-TN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861A818-1B5D-34A8-63E6-7D85F7EC75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63047" y="2461412"/>
            <a:ext cx="1239795" cy="1012922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A4FFC8E4-D8A0-161B-9E12-847CD457DF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8717" y="2831794"/>
            <a:ext cx="5996334" cy="642539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3BA5BC-CAA1-F8F2-8F51-B436BEFE20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8717" y="2465507"/>
            <a:ext cx="3132563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Title</a:t>
            </a:r>
            <a:endParaRPr lang="fr-TN" dirty="0"/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AA89F808-F26E-48A0-0A00-20636591C5C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955456" y="3769198"/>
            <a:ext cx="1239795" cy="1012922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A2EABF72-126F-0531-8393-C62A224891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1126" y="4139580"/>
            <a:ext cx="5996334" cy="642539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6F50225C-5CCF-E491-17B3-4DA30D9254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1126" y="3773293"/>
            <a:ext cx="3132563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Title</a:t>
            </a:r>
            <a:endParaRPr lang="fr-TN" dirty="0"/>
          </a:p>
        </p:txBody>
      </p:sp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F141A0A-0273-54DF-1223-9644FFB54F5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947865" y="5076984"/>
            <a:ext cx="1239795" cy="1012922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3AAC1132-6F99-762A-24A0-F04407975E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3535" y="5447366"/>
            <a:ext cx="5996334" cy="642539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CB8C678C-6674-32BB-E6B0-C2928F58B2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23535" y="5081079"/>
            <a:ext cx="3132563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Title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1651504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/Mission/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A2F9781-63B9-4087-C763-17C483F6C5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10285D"/>
          </a:solidFill>
        </p:spPr>
        <p:txBody>
          <a:bodyPr/>
          <a:lstStyle>
            <a:lvl1pPr algn="ctr">
              <a:buNone/>
              <a:defRPr sz="18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background here (dark)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77506C-7A7F-1217-336E-211F86BBF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71993" y="670714"/>
            <a:ext cx="1734323" cy="62983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35AA3B9-33CB-3F4C-6DCA-A76E7ED85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7111" y="2168234"/>
            <a:ext cx="9077778" cy="664797"/>
          </a:xfrm>
        </p:spPr>
        <p:txBody>
          <a:bodyPr/>
          <a:lstStyle>
            <a:lvl1pPr algn="ctr">
              <a:defRPr sz="4800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Values / Mission / Vision</a:t>
            </a:r>
            <a:endParaRPr lang="fr-TN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592C2E6-DBC2-431F-4D0B-769E93F61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8757" y="4024970"/>
            <a:ext cx="9554486" cy="2107012"/>
          </a:xfrm>
          <a:prstGeom prst="rect">
            <a:avLst/>
          </a:prstGeom>
        </p:spPr>
        <p:txBody>
          <a:bodyPr wrap="square" lIns="72000" tIns="0" rIns="72000" bIns="0">
            <a:noAutofit/>
          </a:bodyPr>
          <a:lstStyle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Insert </a:t>
            </a:r>
            <a:r>
              <a:rPr lang="fr-FR" dirty="0" err="1"/>
              <a:t>titles</a:t>
            </a:r>
            <a:r>
              <a:rPr lang="fr-FR" dirty="0"/>
              <a:t> / </a:t>
            </a:r>
            <a:r>
              <a:rPr lang="fr-FR" dirty="0" err="1"/>
              <a:t>paragraph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69619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rgbClr val="10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77506C-7A7F-1217-336E-211F86BBF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71993" y="416600"/>
            <a:ext cx="1734323" cy="629839"/>
          </a:xfrm>
          <a:prstGeom prst="rect">
            <a:avLst/>
          </a:prstGeom>
        </p:spPr>
      </p:pic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185E8747-41A7-D84F-F78A-C259D82F8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255" y="3807943"/>
            <a:ext cx="2148914" cy="2355113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dolor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F75D819-C5AB-8337-2EB5-B6C3E209490A}"/>
              </a:ext>
            </a:extLst>
          </p:cNvPr>
          <p:cNvSpPr/>
          <p:nvPr userDrawn="1"/>
        </p:nvSpPr>
        <p:spPr>
          <a:xfrm>
            <a:off x="632554" y="3012222"/>
            <a:ext cx="2504317" cy="3352001"/>
          </a:xfrm>
          <a:prstGeom prst="roundRect">
            <a:avLst>
              <a:gd name="adj" fmla="val 6156"/>
            </a:avLst>
          </a:prstGeom>
          <a:noFill/>
          <a:ln>
            <a:solidFill>
              <a:srgbClr val="F2A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8B8131C-687A-8EEE-C90C-35AC84B8E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626" y="3222625"/>
            <a:ext cx="2148914" cy="4431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ctr">
              <a:buNone/>
              <a:defRPr sz="1600" b="1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 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5B9C100B-7DFA-9DC7-9E89-A35FB807FE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1352" y="3807943"/>
            <a:ext cx="2148914" cy="2355113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dolor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0836A2F-20D2-05E2-DF3B-27A11CC14938}"/>
              </a:ext>
            </a:extLst>
          </p:cNvPr>
          <p:cNvSpPr/>
          <p:nvPr userDrawn="1"/>
        </p:nvSpPr>
        <p:spPr>
          <a:xfrm>
            <a:off x="3423651" y="3012222"/>
            <a:ext cx="2504317" cy="3352001"/>
          </a:xfrm>
          <a:prstGeom prst="roundRect">
            <a:avLst>
              <a:gd name="adj" fmla="val 6156"/>
            </a:avLst>
          </a:prstGeom>
          <a:noFill/>
          <a:ln>
            <a:solidFill>
              <a:srgbClr val="F2A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36BE3196-0D7F-1D48-84D4-46CDC02934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723" y="3222625"/>
            <a:ext cx="2148914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 b="1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 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36046BD7-E3F1-DF4E-5317-5E6AF242D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2449" y="3807943"/>
            <a:ext cx="2148914" cy="2355113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dolor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D6D36F8-C833-870A-91E6-53D45AAB7E09}"/>
              </a:ext>
            </a:extLst>
          </p:cNvPr>
          <p:cNvSpPr/>
          <p:nvPr userDrawn="1"/>
        </p:nvSpPr>
        <p:spPr>
          <a:xfrm>
            <a:off x="6214748" y="3012222"/>
            <a:ext cx="2504317" cy="3352001"/>
          </a:xfrm>
          <a:prstGeom prst="roundRect">
            <a:avLst>
              <a:gd name="adj" fmla="val 6156"/>
            </a:avLst>
          </a:prstGeom>
          <a:noFill/>
          <a:ln>
            <a:solidFill>
              <a:srgbClr val="F2A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D2C2415-1EF2-3DD7-F2D1-520C006711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1820" y="3222625"/>
            <a:ext cx="2148914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 b="1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 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D5CD005E-EEDA-51E2-540A-CBF954E8BD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83546" y="3807943"/>
            <a:ext cx="2148914" cy="2355113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dolor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FDFE5EC-D9F4-F2AE-5C5F-53166A09FA82}"/>
              </a:ext>
            </a:extLst>
          </p:cNvPr>
          <p:cNvSpPr/>
          <p:nvPr userDrawn="1"/>
        </p:nvSpPr>
        <p:spPr>
          <a:xfrm>
            <a:off x="9005845" y="3012222"/>
            <a:ext cx="2504317" cy="3352001"/>
          </a:xfrm>
          <a:prstGeom prst="roundRect">
            <a:avLst>
              <a:gd name="adj" fmla="val 6156"/>
            </a:avLst>
          </a:prstGeom>
          <a:noFill/>
          <a:ln>
            <a:solidFill>
              <a:srgbClr val="F2A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B5304E44-0141-71C2-5361-1C147F541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82917" y="3222625"/>
            <a:ext cx="2148914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 b="1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 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6FC1D5B-D952-70AD-8273-DA8E2A322A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225" y="1469599"/>
            <a:ext cx="10877550" cy="10985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1">
                <a:solidFill>
                  <a:schemeClr val="bg1"/>
                </a:solidFill>
              </a:defRPr>
            </a:lvl1pPr>
            <a:lvl2pPr algn="ctr">
              <a:buFontTx/>
              <a:buNone/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</a:t>
            </a:r>
          </a:p>
          <a:p>
            <a:pPr lvl="1"/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4167224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">
            <a:extLst>
              <a:ext uri="{FF2B5EF4-FFF2-40B4-BE49-F238E27FC236}">
                <a16:creationId xmlns:a16="http://schemas.microsoft.com/office/drawing/2014/main" id="{4B83AD2E-FB00-B014-0C83-2CB3498A8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509594"/>
            <a:ext cx="3756447" cy="387798"/>
          </a:xfrm>
        </p:spPr>
        <p:txBody>
          <a:bodyPr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timeline </a:t>
            </a:r>
            <a:r>
              <a:rPr lang="it-IT" dirty="0" err="1"/>
              <a:t>title</a:t>
            </a:r>
            <a:endParaRPr lang="it-IT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FD72CAFC-6074-DC4E-8751-B203337B81E2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  <a:endParaRPr lang="it-IT" dirty="0"/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4" name="Segnaposto testo 17">
            <a:extLst>
              <a:ext uri="{FF2B5EF4-FFF2-40B4-BE49-F238E27FC236}">
                <a16:creationId xmlns:a16="http://schemas.microsoft.com/office/drawing/2014/main" id="{A154DADC-0080-C5C3-B482-7C743C93D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311" y="4101354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6" name="Segnaposto testo 3">
            <a:extLst>
              <a:ext uri="{FF2B5EF4-FFF2-40B4-BE49-F238E27FC236}">
                <a16:creationId xmlns:a16="http://schemas.microsoft.com/office/drawing/2014/main" id="{0E19BF8C-106F-395E-BB29-41D4BA3571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25331" y="2683896"/>
            <a:ext cx="1516155" cy="270999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27" name="Segnaposto testo 8">
            <a:extLst>
              <a:ext uri="{FF2B5EF4-FFF2-40B4-BE49-F238E27FC236}">
                <a16:creationId xmlns:a16="http://schemas.microsoft.com/office/drawing/2014/main" id="{46CBD4B8-6145-4B28-7819-74E1A192A1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7078" y="2686529"/>
            <a:ext cx="1510572" cy="277851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28" name="Segnaposto testo 3">
            <a:extLst>
              <a:ext uri="{FF2B5EF4-FFF2-40B4-BE49-F238E27FC236}">
                <a16:creationId xmlns:a16="http://schemas.microsoft.com/office/drawing/2014/main" id="{D750D3A8-227A-ACDC-46E4-C09E744ADB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47198" y="2683896"/>
            <a:ext cx="1516155" cy="270999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29" name="Segnaposto testo 8">
            <a:extLst>
              <a:ext uri="{FF2B5EF4-FFF2-40B4-BE49-F238E27FC236}">
                <a16:creationId xmlns:a16="http://schemas.microsoft.com/office/drawing/2014/main" id="{D3E3EAD9-62EA-6D9B-A106-BF4070E1E3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28945" y="2686529"/>
            <a:ext cx="1510572" cy="277851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30" name="Segnaposto testo 3">
            <a:extLst>
              <a:ext uri="{FF2B5EF4-FFF2-40B4-BE49-F238E27FC236}">
                <a16:creationId xmlns:a16="http://schemas.microsoft.com/office/drawing/2014/main" id="{91842CB5-6165-8B05-CE4A-61836E917D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61954" y="2683896"/>
            <a:ext cx="1516155" cy="270999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31" name="Segnaposto testo 3">
            <a:extLst>
              <a:ext uri="{FF2B5EF4-FFF2-40B4-BE49-F238E27FC236}">
                <a16:creationId xmlns:a16="http://schemas.microsoft.com/office/drawing/2014/main" id="{3A5530AB-59DE-3B44-1CE8-74A626DAB2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3960" y="2683896"/>
            <a:ext cx="1516155" cy="280484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11" name="Espace réservé du texte 27">
            <a:extLst>
              <a:ext uri="{FF2B5EF4-FFF2-40B4-BE49-F238E27FC236}">
                <a16:creationId xmlns:a16="http://schemas.microsoft.com/office/drawing/2014/main" id="{E06FD747-4622-036E-3E03-CA35B3B2A2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00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93C0543F-6745-DF3B-69BE-F4824153C1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25331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16" name="Espace réservé du texte 27">
            <a:extLst>
              <a:ext uri="{FF2B5EF4-FFF2-40B4-BE49-F238E27FC236}">
                <a16:creationId xmlns:a16="http://schemas.microsoft.com/office/drawing/2014/main" id="{D8EF07E8-12DC-3782-4B11-B2E6DD3035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02962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17" name="Espace réservé du texte 27">
            <a:extLst>
              <a:ext uri="{FF2B5EF4-FFF2-40B4-BE49-F238E27FC236}">
                <a16:creationId xmlns:a16="http://schemas.microsoft.com/office/drawing/2014/main" id="{D64AF8A2-CE3F-51A3-435B-7F1D89362D1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80593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8F572BE8-0912-AE3A-F5D9-35D7694037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58224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19" name="Espace réservé du texte 27">
            <a:extLst>
              <a:ext uri="{FF2B5EF4-FFF2-40B4-BE49-F238E27FC236}">
                <a16:creationId xmlns:a16="http://schemas.microsoft.com/office/drawing/2014/main" id="{1185C490-D400-EA1E-0754-58C40927CB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035855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82A86FFA-3092-F969-16E2-99C9EB9482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25330" y="4099829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1" name="Segnaposto testo 17">
            <a:extLst>
              <a:ext uri="{FF2B5EF4-FFF2-40B4-BE49-F238E27FC236}">
                <a16:creationId xmlns:a16="http://schemas.microsoft.com/office/drawing/2014/main" id="{D28CBE24-79AE-958A-E67C-10E339527A4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3349" y="4098304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2" name="Segnaposto testo 17">
            <a:extLst>
              <a:ext uri="{FF2B5EF4-FFF2-40B4-BE49-F238E27FC236}">
                <a16:creationId xmlns:a16="http://schemas.microsoft.com/office/drawing/2014/main" id="{51E8CF7D-EB0E-FE23-9A25-C8BEE2A2332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01368" y="4096779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3" name="Segnaposto testo 17">
            <a:extLst>
              <a:ext uri="{FF2B5EF4-FFF2-40B4-BE49-F238E27FC236}">
                <a16:creationId xmlns:a16="http://schemas.microsoft.com/office/drawing/2014/main" id="{7E0A2970-A5B5-8238-A73F-EC429A9CFC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89387" y="4095254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4" name="Segnaposto testo 17">
            <a:extLst>
              <a:ext uri="{FF2B5EF4-FFF2-40B4-BE49-F238E27FC236}">
                <a16:creationId xmlns:a16="http://schemas.microsoft.com/office/drawing/2014/main" id="{EB6CA8AA-0EB8-2E30-B29B-296C55A9625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38533" y="4095254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68847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9D8DC619-5629-8742-9F56-F85068138E8C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587" y="1153626"/>
            <a:ext cx="4937814" cy="4767674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7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diagram here</a:t>
            </a:r>
          </a:p>
        </p:txBody>
      </p:sp>
      <p:sp>
        <p:nvSpPr>
          <p:cNvPr id="12" name="Segnaposto testo 17">
            <a:extLst>
              <a:ext uri="{FF2B5EF4-FFF2-40B4-BE49-F238E27FC236}">
                <a16:creationId xmlns:a16="http://schemas.microsoft.com/office/drawing/2014/main" id="{836D1ADC-7EC5-B903-724F-A2D99CDB98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6333" y="1742375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3" name="CasellaDiTesto 34">
            <a:extLst>
              <a:ext uri="{FF2B5EF4-FFF2-40B4-BE49-F238E27FC236}">
                <a16:creationId xmlns:a16="http://schemas.microsoft.com/office/drawing/2014/main" id="{94210983-5BD7-BC75-EA89-93313E854C02}"/>
              </a:ext>
            </a:extLst>
          </p:cNvPr>
          <p:cNvSpPr txBox="1"/>
          <p:nvPr userDrawn="1"/>
        </p:nvSpPr>
        <p:spPr>
          <a:xfrm>
            <a:off x="5800022" y="1240100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1)</a:t>
            </a:r>
          </a:p>
        </p:txBody>
      </p:sp>
      <p:sp>
        <p:nvSpPr>
          <p:cNvPr id="16" name="Segnaposto testo 17">
            <a:extLst>
              <a:ext uri="{FF2B5EF4-FFF2-40B4-BE49-F238E27FC236}">
                <a16:creationId xmlns:a16="http://schemas.microsoft.com/office/drawing/2014/main" id="{A276B2B2-CC71-5364-60CD-5C9E8ABD1A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20554" y="1742375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7" name="CasellaDiTesto 34">
            <a:extLst>
              <a:ext uri="{FF2B5EF4-FFF2-40B4-BE49-F238E27FC236}">
                <a16:creationId xmlns:a16="http://schemas.microsoft.com/office/drawing/2014/main" id="{ADB7F7B5-3C61-CD64-EB5D-BF7FDAAFADF4}"/>
              </a:ext>
            </a:extLst>
          </p:cNvPr>
          <p:cNvSpPr txBox="1"/>
          <p:nvPr userDrawn="1"/>
        </p:nvSpPr>
        <p:spPr>
          <a:xfrm>
            <a:off x="7764243" y="1240100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2)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F2C58440-B8F1-9B9B-BFAE-A6E0C6CC28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26486" y="1742375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1" name="CasellaDiTesto 34">
            <a:extLst>
              <a:ext uri="{FF2B5EF4-FFF2-40B4-BE49-F238E27FC236}">
                <a16:creationId xmlns:a16="http://schemas.microsoft.com/office/drawing/2014/main" id="{8E3211F8-8057-AC00-DF91-58BDA8705328}"/>
              </a:ext>
            </a:extLst>
          </p:cNvPr>
          <p:cNvSpPr txBox="1"/>
          <p:nvPr userDrawn="1"/>
        </p:nvSpPr>
        <p:spPr>
          <a:xfrm>
            <a:off x="9770175" y="1240100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3)</a:t>
            </a:r>
          </a:p>
        </p:txBody>
      </p:sp>
      <p:sp>
        <p:nvSpPr>
          <p:cNvPr id="23" name="Segnaposto testo 17">
            <a:extLst>
              <a:ext uri="{FF2B5EF4-FFF2-40B4-BE49-F238E27FC236}">
                <a16:creationId xmlns:a16="http://schemas.microsoft.com/office/drawing/2014/main" id="{937E41D6-053B-6160-83F9-21DCD6FB98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56333" y="3461693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4" name="CasellaDiTesto 34">
            <a:extLst>
              <a:ext uri="{FF2B5EF4-FFF2-40B4-BE49-F238E27FC236}">
                <a16:creationId xmlns:a16="http://schemas.microsoft.com/office/drawing/2014/main" id="{003B370F-F95A-38AB-F496-F47EFC3A9518}"/>
              </a:ext>
            </a:extLst>
          </p:cNvPr>
          <p:cNvSpPr txBox="1"/>
          <p:nvPr userDrawn="1"/>
        </p:nvSpPr>
        <p:spPr>
          <a:xfrm>
            <a:off x="5800022" y="2959418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4)</a:t>
            </a:r>
          </a:p>
        </p:txBody>
      </p:sp>
      <p:sp>
        <p:nvSpPr>
          <p:cNvPr id="26" name="Segnaposto testo 17">
            <a:extLst>
              <a:ext uri="{FF2B5EF4-FFF2-40B4-BE49-F238E27FC236}">
                <a16:creationId xmlns:a16="http://schemas.microsoft.com/office/drawing/2014/main" id="{2D6C60B6-C745-6021-5774-776015028F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20554" y="3461693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7" name="CasellaDiTesto 34">
            <a:extLst>
              <a:ext uri="{FF2B5EF4-FFF2-40B4-BE49-F238E27FC236}">
                <a16:creationId xmlns:a16="http://schemas.microsoft.com/office/drawing/2014/main" id="{939BF556-74D4-9130-E01E-4775FC794C50}"/>
              </a:ext>
            </a:extLst>
          </p:cNvPr>
          <p:cNvSpPr txBox="1"/>
          <p:nvPr userDrawn="1"/>
        </p:nvSpPr>
        <p:spPr>
          <a:xfrm>
            <a:off x="7764243" y="2959418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5)</a:t>
            </a:r>
          </a:p>
        </p:txBody>
      </p:sp>
      <p:sp>
        <p:nvSpPr>
          <p:cNvPr id="29" name="Segnaposto testo 17">
            <a:extLst>
              <a:ext uri="{FF2B5EF4-FFF2-40B4-BE49-F238E27FC236}">
                <a16:creationId xmlns:a16="http://schemas.microsoft.com/office/drawing/2014/main" id="{BBC15C4F-82FC-D36F-AE49-2D98ADF04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26486" y="3461693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0" name="CasellaDiTesto 34">
            <a:extLst>
              <a:ext uri="{FF2B5EF4-FFF2-40B4-BE49-F238E27FC236}">
                <a16:creationId xmlns:a16="http://schemas.microsoft.com/office/drawing/2014/main" id="{FA20A2F0-5FEE-4463-7306-E55E9A4D2CFD}"/>
              </a:ext>
            </a:extLst>
          </p:cNvPr>
          <p:cNvSpPr txBox="1"/>
          <p:nvPr userDrawn="1"/>
        </p:nvSpPr>
        <p:spPr>
          <a:xfrm>
            <a:off x="9770175" y="2959418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6)</a:t>
            </a:r>
          </a:p>
        </p:txBody>
      </p:sp>
      <p:sp>
        <p:nvSpPr>
          <p:cNvPr id="32" name="Segnaposto testo 17">
            <a:extLst>
              <a:ext uri="{FF2B5EF4-FFF2-40B4-BE49-F238E27FC236}">
                <a16:creationId xmlns:a16="http://schemas.microsoft.com/office/drawing/2014/main" id="{0F7BA88B-1AAA-788B-2333-14736EA398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56333" y="5181011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3" name="CasellaDiTesto 34">
            <a:extLst>
              <a:ext uri="{FF2B5EF4-FFF2-40B4-BE49-F238E27FC236}">
                <a16:creationId xmlns:a16="http://schemas.microsoft.com/office/drawing/2014/main" id="{6CB7EFCF-929A-B43D-7466-35C06B86B28B}"/>
              </a:ext>
            </a:extLst>
          </p:cNvPr>
          <p:cNvSpPr txBox="1"/>
          <p:nvPr userDrawn="1"/>
        </p:nvSpPr>
        <p:spPr>
          <a:xfrm>
            <a:off x="5800022" y="4678736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7)</a:t>
            </a:r>
          </a:p>
        </p:txBody>
      </p:sp>
      <p:sp>
        <p:nvSpPr>
          <p:cNvPr id="35" name="Segnaposto testo 17">
            <a:extLst>
              <a:ext uri="{FF2B5EF4-FFF2-40B4-BE49-F238E27FC236}">
                <a16:creationId xmlns:a16="http://schemas.microsoft.com/office/drawing/2014/main" id="{07C2AB36-B924-1F3D-C3A8-7FB4EBA167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20554" y="5181011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6" name="CasellaDiTesto 34">
            <a:extLst>
              <a:ext uri="{FF2B5EF4-FFF2-40B4-BE49-F238E27FC236}">
                <a16:creationId xmlns:a16="http://schemas.microsoft.com/office/drawing/2014/main" id="{DFCEE756-A4C1-DDBE-F0FA-ABBAC21918F2}"/>
              </a:ext>
            </a:extLst>
          </p:cNvPr>
          <p:cNvSpPr txBox="1"/>
          <p:nvPr userDrawn="1"/>
        </p:nvSpPr>
        <p:spPr>
          <a:xfrm>
            <a:off x="7764243" y="4678736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8)</a:t>
            </a:r>
          </a:p>
        </p:txBody>
      </p:sp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669F62E0-92C8-9C9A-3924-7D3F148B2A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6333" y="1261611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214E866-1255-C87F-EE26-7B8241D3C0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0554" y="1240099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AE9174F-239E-C14D-B943-9391C020E9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24442" y="1240099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137719E8-E090-3FE2-E9BE-093F961E41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55397" y="2975293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39" name="Espace réservé du texte 13">
            <a:extLst>
              <a:ext uri="{FF2B5EF4-FFF2-40B4-BE49-F238E27FC236}">
                <a16:creationId xmlns:a16="http://schemas.microsoft.com/office/drawing/2014/main" id="{D91294EE-91EB-9E1C-4542-5D0DA295AB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3196" y="2953781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AAA6D4FE-DB4D-F8E8-1F33-1B8CF661B8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24442" y="2932269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41" name="Espace réservé du texte 13">
            <a:extLst>
              <a:ext uri="{FF2B5EF4-FFF2-40B4-BE49-F238E27FC236}">
                <a16:creationId xmlns:a16="http://schemas.microsoft.com/office/drawing/2014/main" id="{1D1131A0-F8B7-1BB5-C095-2E51C1D9E0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8849" y="4678736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2443FFA7-F21E-F291-F801-3E80884981E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16648" y="4657224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2743893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493420"/>
            <a:ext cx="3306233" cy="2062569"/>
          </a:xfrm>
        </p:spPr>
        <p:txBody>
          <a:bodyPr anchor="t"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team name/job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8DB6F684-6776-034D-BC37-30D5159AFD23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4647" y="1509595"/>
            <a:ext cx="2144820" cy="221573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191569DF-079C-05BD-8019-E7D9E609E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4647" y="4384703"/>
            <a:ext cx="3262420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7" name="Espace réservé pour une image  11">
            <a:extLst>
              <a:ext uri="{FF2B5EF4-FFF2-40B4-BE49-F238E27FC236}">
                <a16:creationId xmlns:a16="http://schemas.microsoft.com/office/drawing/2014/main" id="{681DC503-1191-9CAD-3F58-0707B29AE92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80222" y="1509595"/>
            <a:ext cx="2144820" cy="221573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EF503478-1128-E962-A6CC-B4EC11EB28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0222" y="4384703"/>
            <a:ext cx="3262420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F2C7B163-C487-EBE7-3D31-B7F483315C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94647" y="3978603"/>
            <a:ext cx="313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F6C4976-210D-5C46-7AE3-E07CC3FDDA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80222" y="3967270"/>
            <a:ext cx="313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2861334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493421"/>
            <a:ext cx="4178300" cy="445440"/>
          </a:xfrm>
        </p:spPr>
        <p:txBody>
          <a:bodyPr anchor="t"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team name/job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259FB1B0-8CDC-4245-A59E-ED8EE1BD2F50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587" y="2358359"/>
            <a:ext cx="1763820" cy="1786472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191569DF-079C-05BD-8019-E7D9E609E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587" y="4804201"/>
            <a:ext cx="3262420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4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1" name="Espace réservé pour une image  11">
            <a:extLst>
              <a:ext uri="{FF2B5EF4-FFF2-40B4-BE49-F238E27FC236}">
                <a16:creationId xmlns:a16="http://schemas.microsoft.com/office/drawing/2014/main" id="{23350F85-AD5C-E7A0-FF4F-37DF9639B8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80222" y="2358359"/>
            <a:ext cx="1763820" cy="1786472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CC24D91C-4D74-8875-4ADD-9050F64862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0222" y="4804201"/>
            <a:ext cx="3262420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4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6" name="Espace réservé pour une image  11">
            <a:extLst>
              <a:ext uri="{FF2B5EF4-FFF2-40B4-BE49-F238E27FC236}">
                <a16:creationId xmlns:a16="http://schemas.microsoft.com/office/drawing/2014/main" id="{9DB659B5-3C6E-B9BF-BFA3-5AFF137677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404" y="2358359"/>
            <a:ext cx="1763820" cy="1786472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1FA2C0EB-4179-375D-991F-43FA33C15D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8404" y="4804201"/>
            <a:ext cx="3262420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4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050C0C46-C608-90B4-796D-B312B7FE9A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00" y="4372162"/>
            <a:ext cx="313256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20178998-721D-F8C6-95C7-2B9CB043F3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58404" y="4366189"/>
            <a:ext cx="313256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25705BED-8CFC-D6C0-F65C-1FFF51F7BE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9108" y="4360216"/>
            <a:ext cx="313256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3900234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493421"/>
            <a:ext cx="4330700" cy="445440"/>
          </a:xfrm>
        </p:spPr>
        <p:txBody>
          <a:bodyPr anchor="t"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team name/job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76FB9E41-9424-1042-9A36-856DB4FD324D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587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191569DF-079C-05BD-8019-E7D9E609E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587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8621BB67-C310-3506-BDF6-4A60CA5C2B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414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8" name="Espace réservé du texte 6">
            <a:extLst>
              <a:ext uri="{FF2B5EF4-FFF2-40B4-BE49-F238E27FC236}">
                <a16:creationId xmlns:a16="http://schemas.microsoft.com/office/drawing/2014/main" id="{C389A2D8-02B5-C1D9-E55C-49A9CAB402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82241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63C9E994-7316-70D9-8152-E9FB69DBB4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00720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40" name="Espace réservé du texte 6">
            <a:extLst>
              <a:ext uri="{FF2B5EF4-FFF2-40B4-BE49-F238E27FC236}">
                <a16:creationId xmlns:a16="http://schemas.microsoft.com/office/drawing/2014/main" id="{42CB0591-784E-1A93-E3C6-3E9AA98499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5068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09AFFCB8-1B0D-987B-A03C-69894FD03E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7895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42" name="Espace réservé pour une image  11">
            <a:extLst>
              <a:ext uri="{FF2B5EF4-FFF2-40B4-BE49-F238E27FC236}">
                <a16:creationId xmlns:a16="http://schemas.microsoft.com/office/drawing/2014/main" id="{ACD8D286-FFA5-75FE-3622-3AAA34E1C4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07720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44" name="Espace réservé pour une image  11">
            <a:extLst>
              <a:ext uri="{FF2B5EF4-FFF2-40B4-BE49-F238E27FC236}">
                <a16:creationId xmlns:a16="http://schemas.microsoft.com/office/drawing/2014/main" id="{E0339344-28DF-86EE-6F76-2303CF069F4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78854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46" name="Espace réservé pour une image  11">
            <a:extLst>
              <a:ext uri="{FF2B5EF4-FFF2-40B4-BE49-F238E27FC236}">
                <a16:creationId xmlns:a16="http://schemas.microsoft.com/office/drawing/2014/main" id="{2C4DEC76-96E4-084C-16E6-F2780DE900D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9987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48" name="Espace réservé pour une image  11">
            <a:extLst>
              <a:ext uri="{FF2B5EF4-FFF2-40B4-BE49-F238E27FC236}">
                <a16:creationId xmlns:a16="http://schemas.microsoft.com/office/drawing/2014/main" id="{AF515A2C-D7A5-CCE3-7EC4-38A5D3B4322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21121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50" name="Espace réservé pour une image  11">
            <a:extLst>
              <a:ext uri="{FF2B5EF4-FFF2-40B4-BE49-F238E27FC236}">
                <a16:creationId xmlns:a16="http://schemas.microsoft.com/office/drawing/2014/main" id="{BF61B3DB-68B9-F734-D56C-8C4214F3939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992254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80F3D0EF-D9F8-80C4-5EB7-92EE73F204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588" y="3980092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3DED98C-918C-5BE4-2329-CDA316E9D1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07720" y="3977246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9F138A54-9F4B-31EA-6CA1-B9B7E50EF6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78852" y="3974400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BAFC8452-F52C-A3B6-408D-99C9190BFB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9984" y="3971554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8D93D1A6-6DCE-0057-D132-A98F3664F3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21116" y="3968708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71BAAD07-9C37-C0FA-C619-D677532E8B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92248" y="3965862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891958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493421"/>
            <a:ext cx="2634343" cy="387798"/>
          </a:xfrm>
        </p:spPr>
        <p:txBody>
          <a:bodyPr anchor="t"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/>
              <a:t>Client Portfolio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28E512EF-9D61-DD47-8BD6-60CF8FE0086C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4439" y="1807619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1990BEEB-AB08-4977-7AC7-57F9E373B0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3175" y="1807618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1" name="Espace réservé pour une image  11">
            <a:extLst>
              <a:ext uri="{FF2B5EF4-FFF2-40B4-BE49-F238E27FC236}">
                <a16:creationId xmlns:a16="http://schemas.microsoft.com/office/drawing/2014/main" id="{E1590160-F7DA-6E8C-5FDD-3CD5A1E4E10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01911" y="1807617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5B6794AA-961C-C7B4-ADBA-16DA88F9C6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960647" y="1807616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61F4E007-128D-D2F2-F7C3-4BD9E46CF06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4439" y="3138819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4" name="Espace réservé pour une image  11">
            <a:extLst>
              <a:ext uri="{FF2B5EF4-FFF2-40B4-BE49-F238E27FC236}">
                <a16:creationId xmlns:a16="http://schemas.microsoft.com/office/drawing/2014/main" id="{B21FD437-CEE8-A7D6-3C64-3D4D672CA0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43175" y="3138818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5" name="Espace réservé pour une image  11">
            <a:extLst>
              <a:ext uri="{FF2B5EF4-FFF2-40B4-BE49-F238E27FC236}">
                <a16:creationId xmlns:a16="http://schemas.microsoft.com/office/drawing/2014/main" id="{C79CEF2C-986E-D5C3-736C-F4A4E8472E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01911" y="3138817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6" name="Espace réservé pour une image  11">
            <a:extLst>
              <a:ext uri="{FF2B5EF4-FFF2-40B4-BE49-F238E27FC236}">
                <a16:creationId xmlns:a16="http://schemas.microsoft.com/office/drawing/2014/main" id="{DC26F673-8669-1172-C41E-E2944DAE2ED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60647" y="3138816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7" name="Espace réservé pour une image  11">
            <a:extLst>
              <a:ext uri="{FF2B5EF4-FFF2-40B4-BE49-F238E27FC236}">
                <a16:creationId xmlns:a16="http://schemas.microsoft.com/office/drawing/2014/main" id="{812D4F60-7460-E0D1-4BA8-D0A47DBA79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84439" y="4470019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8" name="Espace réservé pour une image  11">
            <a:extLst>
              <a:ext uri="{FF2B5EF4-FFF2-40B4-BE49-F238E27FC236}">
                <a16:creationId xmlns:a16="http://schemas.microsoft.com/office/drawing/2014/main" id="{C978F0EB-4DDE-61F1-ADEB-9AF8B345025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243175" y="4470018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9" name="Espace réservé pour une image  11">
            <a:extLst>
              <a:ext uri="{FF2B5EF4-FFF2-40B4-BE49-F238E27FC236}">
                <a16:creationId xmlns:a16="http://schemas.microsoft.com/office/drawing/2014/main" id="{FA146403-3221-D5C6-3B09-1C43361AE00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01911" y="4470017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30" name="Espace réservé pour une image  11">
            <a:extLst>
              <a:ext uri="{FF2B5EF4-FFF2-40B4-BE49-F238E27FC236}">
                <a16:creationId xmlns:a16="http://schemas.microsoft.com/office/drawing/2014/main" id="{BB324A22-4641-B0C7-9153-868B0B686FF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60647" y="4470016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F8787FA5-960C-197A-C690-9DF152174C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494623"/>
            <a:ext cx="3132563" cy="293276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188879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201C131A-22FA-D537-D321-D0124EB4F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97364" cy="6917267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9F6CA54-30AE-7BEF-D607-4A77E95D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061" y="5033728"/>
            <a:ext cx="2101362" cy="235634"/>
          </a:xfrm>
        </p:spPr>
        <p:txBody>
          <a:bodyPr lIns="0" tIns="0" rIns="0" bIns="0" anchor="t" anchorCtr="0">
            <a:noAutofit/>
          </a:bodyPr>
          <a:lstStyle>
            <a:lvl1pPr algn="r">
              <a:defRPr lang="it-IT" sz="1400" b="1" i="0" kern="1200" dirty="0" err="1">
                <a:solidFill>
                  <a:srgbClr val="10285D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6EEF883E-CFB8-7115-98D4-34D9AABDE35D}"/>
              </a:ext>
            </a:extLst>
          </p:cNvPr>
          <p:cNvCxnSpPr>
            <a:cxnSpLocks/>
          </p:cNvCxnSpPr>
          <p:nvPr userDrawn="1"/>
        </p:nvCxnSpPr>
        <p:spPr>
          <a:xfrm>
            <a:off x="3084843" y="3667648"/>
            <a:ext cx="0" cy="1502815"/>
          </a:xfrm>
          <a:prstGeom prst="line">
            <a:avLst/>
          </a:prstGeom>
          <a:ln w="9525"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8">
            <a:extLst>
              <a:ext uri="{FF2B5EF4-FFF2-40B4-BE49-F238E27FC236}">
                <a16:creationId xmlns:a16="http://schemas.microsoft.com/office/drawing/2014/main" id="{8B15BF2B-EEAD-92F7-A50D-AF9ACF645B05}"/>
              </a:ext>
            </a:extLst>
          </p:cNvPr>
          <p:cNvCxnSpPr>
            <a:cxnSpLocks/>
          </p:cNvCxnSpPr>
          <p:nvPr userDrawn="1"/>
        </p:nvCxnSpPr>
        <p:spPr>
          <a:xfrm>
            <a:off x="5893777" y="3429000"/>
            <a:ext cx="0" cy="2699964"/>
          </a:xfrm>
          <a:prstGeom prst="line">
            <a:avLst/>
          </a:prstGeom>
          <a:ln w="9525"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9">
            <a:extLst>
              <a:ext uri="{FF2B5EF4-FFF2-40B4-BE49-F238E27FC236}">
                <a16:creationId xmlns:a16="http://schemas.microsoft.com/office/drawing/2014/main" id="{CE68AA43-BBE7-7485-7D11-B48B524F18FB}"/>
              </a:ext>
            </a:extLst>
          </p:cNvPr>
          <p:cNvCxnSpPr>
            <a:cxnSpLocks/>
          </p:cNvCxnSpPr>
          <p:nvPr userDrawn="1"/>
        </p:nvCxnSpPr>
        <p:spPr>
          <a:xfrm>
            <a:off x="8903314" y="1031022"/>
            <a:ext cx="0" cy="2397978"/>
          </a:xfrm>
          <a:prstGeom prst="line">
            <a:avLst/>
          </a:prstGeom>
          <a:ln w="9525"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5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6667"/>
            <a:ext cx="4072306" cy="1000244"/>
          </a:xfrm>
        </p:spPr>
        <p:txBody>
          <a:bodyPr/>
          <a:lstStyle>
            <a:lvl1pPr>
              <a:defRPr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ECD807-289A-D5C3-9CB0-75555C0BCC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266" y="454827"/>
            <a:ext cx="1747345" cy="646518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7246" y="210970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9694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>
              <a:buNone/>
              <a:defRPr sz="1800"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87728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Monde, Terre, atlas&#10;&#10;Le contenu généré par l’IA peut être incorrect.">
            <a:extLst>
              <a:ext uri="{FF2B5EF4-FFF2-40B4-BE49-F238E27FC236}">
                <a16:creationId xmlns:a16="http://schemas.microsoft.com/office/drawing/2014/main" id="{47A7B1EA-9EAF-718E-2F31-13C5B087A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9F6CA54-30AE-7BEF-D607-4A77E95D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061" y="5033728"/>
            <a:ext cx="2101362" cy="235634"/>
          </a:xfrm>
        </p:spPr>
        <p:txBody>
          <a:bodyPr lIns="0" tIns="0" rIns="0" bIns="0" anchor="t" anchorCtr="0">
            <a:noAutofit/>
          </a:bodyPr>
          <a:lstStyle>
            <a:lvl1pPr algn="r">
              <a:defRPr lang="it-IT" sz="1400" b="1" i="0" kern="1200" dirty="0" err="1">
                <a:solidFill>
                  <a:srgbClr val="F2A900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6EEF883E-CFB8-7115-98D4-34D9AABDE35D}"/>
              </a:ext>
            </a:extLst>
          </p:cNvPr>
          <p:cNvCxnSpPr>
            <a:cxnSpLocks/>
          </p:cNvCxnSpPr>
          <p:nvPr userDrawn="1"/>
        </p:nvCxnSpPr>
        <p:spPr>
          <a:xfrm>
            <a:off x="3084843" y="3667648"/>
            <a:ext cx="0" cy="1502815"/>
          </a:xfrm>
          <a:prstGeom prst="line">
            <a:avLst/>
          </a:prstGeom>
          <a:ln w="9525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8">
            <a:extLst>
              <a:ext uri="{FF2B5EF4-FFF2-40B4-BE49-F238E27FC236}">
                <a16:creationId xmlns:a16="http://schemas.microsoft.com/office/drawing/2014/main" id="{8B15BF2B-EEAD-92F7-A50D-AF9ACF645B05}"/>
              </a:ext>
            </a:extLst>
          </p:cNvPr>
          <p:cNvCxnSpPr>
            <a:cxnSpLocks/>
          </p:cNvCxnSpPr>
          <p:nvPr userDrawn="1"/>
        </p:nvCxnSpPr>
        <p:spPr>
          <a:xfrm>
            <a:off x="5893777" y="3429000"/>
            <a:ext cx="0" cy="2699964"/>
          </a:xfrm>
          <a:prstGeom prst="line">
            <a:avLst/>
          </a:prstGeom>
          <a:ln w="9525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9">
            <a:extLst>
              <a:ext uri="{FF2B5EF4-FFF2-40B4-BE49-F238E27FC236}">
                <a16:creationId xmlns:a16="http://schemas.microsoft.com/office/drawing/2014/main" id="{CE68AA43-BBE7-7485-7D11-B48B524F18FB}"/>
              </a:ext>
            </a:extLst>
          </p:cNvPr>
          <p:cNvCxnSpPr>
            <a:cxnSpLocks/>
          </p:cNvCxnSpPr>
          <p:nvPr userDrawn="1"/>
        </p:nvCxnSpPr>
        <p:spPr>
          <a:xfrm>
            <a:off x="8903314" y="1031022"/>
            <a:ext cx="0" cy="2397978"/>
          </a:xfrm>
          <a:prstGeom prst="line">
            <a:avLst/>
          </a:prstGeom>
          <a:ln w="9525">
            <a:solidFill>
              <a:schemeClr val="bg1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873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Le contenu généré par l’IA peut être incorrect.">
            <a:extLst>
              <a:ext uri="{FF2B5EF4-FFF2-40B4-BE49-F238E27FC236}">
                <a16:creationId xmlns:a16="http://schemas.microsoft.com/office/drawing/2014/main" id="{14C1A595-797F-1748-BE99-C87310FAD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9F6CA54-30AE-7BEF-D607-4A77E95D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061" y="5033728"/>
            <a:ext cx="2101362" cy="235634"/>
          </a:xfrm>
        </p:spPr>
        <p:txBody>
          <a:bodyPr lIns="0" tIns="0" rIns="0" bIns="0" anchor="t" anchorCtr="0">
            <a:noAutofit/>
          </a:bodyPr>
          <a:lstStyle>
            <a:lvl1pPr algn="r">
              <a:defRPr lang="it-IT" sz="1400" b="1" i="0" kern="1200" dirty="0" err="1">
                <a:solidFill>
                  <a:srgbClr val="10285D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6EEF883E-CFB8-7115-98D4-34D9AABDE35D}"/>
              </a:ext>
            </a:extLst>
          </p:cNvPr>
          <p:cNvCxnSpPr>
            <a:cxnSpLocks/>
          </p:cNvCxnSpPr>
          <p:nvPr userDrawn="1"/>
        </p:nvCxnSpPr>
        <p:spPr>
          <a:xfrm>
            <a:off x="3084843" y="3667648"/>
            <a:ext cx="0" cy="1502815"/>
          </a:xfrm>
          <a:prstGeom prst="line">
            <a:avLst/>
          </a:prstGeom>
          <a:ln w="9525"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8">
            <a:extLst>
              <a:ext uri="{FF2B5EF4-FFF2-40B4-BE49-F238E27FC236}">
                <a16:creationId xmlns:a16="http://schemas.microsoft.com/office/drawing/2014/main" id="{8B15BF2B-EEAD-92F7-A50D-AF9ACF645B05}"/>
              </a:ext>
            </a:extLst>
          </p:cNvPr>
          <p:cNvCxnSpPr>
            <a:cxnSpLocks/>
          </p:cNvCxnSpPr>
          <p:nvPr userDrawn="1"/>
        </p:nvCxnSpPr>
        <p:spPr>
          <a:xfrm>
            <a:off x="5893777" y="3429000"/>
            <a:ext cx="0" cy="2699964"/>
          </a:xfrm>
          <a:prstGeom prst="line">
            <a:avLst/>
          </a:prstGeom>
          <a:ln w="9525"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9">
            <a:extLst>
              <a:ext uri="{FF2B5EF4-FFF2-40B4-BE49-F238E27FC236}">
                <a16:creationId xmlns:a16="http://schemas.microsoft.com/office/drawing/2014/main" id="{CE68AA43-BBE7-7485-7D11-B48B524F18FB}"/>
              </a:ext>
            </a:extLst>
          </p:cNvPr>
          <p:cNvCxnSpPr>
            <a:cxnSpLocks/>
          </p:cNvCxnSpPr>
          <p:nvPr userDrawn="1"/>
        </p:nvCxnSpPr>
        <p:spPr>
          <a:xfrm>
            <a:off x="8903314" y="1031022"/>
            <a:ext cx="0" cy="2397978"/>
          </a:xfrm>
          <a:prstGeom prst="line">
            <a:avLst/>
          </a:prstGeom>
          <a:ln w="9525"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86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7393"/>
            <a:ext cx="2626519" cy="997196"/>
          </a:xfrm>
        </p:spPr>
        <p:txBody>
          <a:bodyPr/>
          <a:lstStyle>
            <a:lvl1pPr>
              <a:defRPr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 err="1"/>
              <a:t>table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D26D7F52-AEF0-7D4A-9A57-B3A7F564F2F5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3" name="Espace réservé du tableau 12">
            <a:extLst>
              <a:ext uri="{FF2B5EF4-FFF2-40B4-BE49-F238E27FC236}">
                <a16:creationId xmlns:a16="http://schemas.microsoft.com/office/drawing/2014/main" id="{2164B7E4-F832-56C4-D5CB-7FCD0349D552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3987801" y="1557338"/>
            <a:ext cx="7554842" cy="4368799"/>
          </a:xfrm>
          <a:prstGeom prst="rect">
            <a:avLst/>
          </a:prstGeom>
        </p:spPr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152602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7393"/>
            <a:ext cx="2626519" cy="997196"/>
          </a:xfrm>
        </p:spPr>
        <p:txBody>
          <a:bodyPr/>
          <a:lstStyle>
            <a:lvl1pPr>
              <a:defRPr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 err="1"/>
              <a:t>diagram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552B395F-8011-CB45-8845-0745C4C96543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3" name="Espace réservé du graphique 12">
            <a:extLst>
              <a:ext uri="{FF2B5EF4-FFF2-40B4-BE49-F238E27FC236}">
                <a16:creationId xmlns:a16="http://schemas.microsoft.com/office/drawing/2014/main" id="{C70DAC43-5561-DDFB-8B0A-A093BBA7A6FD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3962400" y="1557393"/>
            <a:ext cx="7580242" cy="4327470"/>
          </a:xfrm>
          <a:prstGeom prst="rect">
            <a:avLst/>
          </a:prstGeom>
        </p:spPr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028761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7393"/>
            <a:ext cx="2626519" cy="997196"/>
          </a:xfrm>
        </p:spPr>
        <p:txBody>
          <a:bodyPr/>
          <a:lstStyle>
            <a:lvl1pPr>
              <a:defRPr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 err="1"/>
              <a:t>smartart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4D4644FC-8403-6D41-9B25-44424F5CF275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30EF8732-D857-FBBA-AE40-F0B7C4A7E77A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>
          <a:xfrm>
            <a:off x="3979333" y="1557393"/>
            <a:ext cx="7563309" cy="4352870"/>
          </a:xfrm>
          <a:prstGeom prst="rect">
            <a:avLst/>
          </a:prstGeom>
        </p:spPr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84852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P">
    <p:bg>
      <p:bgPr>
        <a:gradFill>
          <a:gsLst>
            <a:gs pos="0">
              <a:srgbClr val="2ECAF9"/>
            </a:gs>
            <a:gs pos="99000">
              <a:srgbClr val="F2A9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2D02BB-DCA3-7A2E-69B5-A81EC1E86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456057"/>
            <a:ext cx="1773477" cy="6440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40467"/>
            <a:ext cx="3953933" cy="1076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7246" y="210970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9694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27690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P">
    <p:bg>
      <p:bgPr>
        <a:solidFill>
          <a:srgbClr val="10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2D02BB-DCA3-7A2E-69B5-A81EC1E86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456057"/>
            <a:ext cx="1773477" cy="6440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9715"/>
            <a:ext cx="3937000" cy="997196"/>
          </a:xfrm>
        </p:spPr>
        <p:txBody>
          <a:bodyPr/>
          <a:lstStyle>
            <a:lvl1pPr>
              <a:defRPr>
                <a:solidFill>
                  <a:srgbClr val="F2A900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7246" y="210970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9694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86308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288" y="2119715"/>
            <a:ext cx="3956579" cy="997196"/>
          </a:xfrm>
        </p:spPr>
        <p:txBody>
          <a:bodyPr/>
          <a:lstStyle>
            <a:lvl1pPr>
              <a:defRPr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ECD807-289A-D5C3-9CB0-75555C0BC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13288" y="456056"/>
            <a:ext cx="1773477" cy="644059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3559" y="-113197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0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3288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88165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P">
    <p:bg>
      <p:bgPr>
        <a:gradFill>
          <a:gsLst>
            <a:gs pos="0">
              <a:srgbClr val="2ECAF9"/>
            </a:gs>
            <a:gs pos="99000">
              <a:srgbClr val="F2A9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288" y="2119715"/>
            <a:ext cx="3922712" cy="997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3559" y="-113197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3288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04BCBF-AD87-87FF-2289-CC90BB577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13288" y="456057"/>
            <a:ext cx="1773477" cy="6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9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P">
    <p:bg>
      <p:bgPr>
        <a:solidFill>
          <a:srgbClr val="10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288" y="2119715"/>
            <a:ext cx="3948112" cy="997196"/>
          </a:xfrm>
        </p:spPr>
        <p:txBody>
          <a:bodyPr/>
          <a:lstStyle>
            <a:lvl1pPr>
              <a:defRPr>
                <a:solidFill>
                  <a:srgbClr val="F2A900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3559" y="-113197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3288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04BCBF-AD87-87FF-2289-CC90BB577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13288" y="456057"/>
            <a:ext cx="1773477" cy="6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691E9DCA-5DEF-8000-C61D-17F9E844B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1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9E16E0-9614-6004-62F1-B418BB99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85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fr-FR" dirty="0"/>
              <a:t>Modifiez le style du titre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383818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49" r:id="rId9"/>
    <p:sldLayoutId id="2147483654" r:id="rId10"/>
    <p:sldLayoutId id="2147483676" r:id="rId11"/>
    <p:sldLayoutId id="2147483677" r:id="rId12"/>
    <p:sldLayoutId id="2147483656" r:id="rId13"/>
    <p:sldLayoutId id="2147483657" r:id="rId14"/>
    <p:sldLayoutId id="2147483658" r:id="rId15"/>
    <p:sldLayoutId id="2147483659" r:id="rId16"/>
    <p:sldLayoutId id="2147483679" r:id="rId17"/>
    <p:sldLayoutId id="2147483681" r:id="rId18"/>
    <p:sldLayoutId id="2147483682" r:id="rId19"/>
    <p:sldLayoutId id="2147483680" r:id="rId20"/>
    <p:sldLayoutId id="2147483655" r:id="rId21"/>
    <p:sldLayoutId id="2147483678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83" r:id="rId28"/>
    <p:sldLayoutId id="2147483674" r:id="rId29"/>
    <p:sldLayoutId id="2147483675" r:id="rId30"/>
    <p:sldLayoutId id="2147483673" r:id="rId31"/>
    <p:sldLayoutId id="2147483672" r:id="rId32"/>
    <p:sldLayoutId id="2147483670" r:id="rId33"/>
    <p:sldLayoutId id="2147483671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T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67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99CAA-BF75-5C41-5E95-BEB90B72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E28DC1-3B51-E668-23BC-60FA3E5390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4CC081-D5D0-78BB-7227-CD2F166604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8A4B1F6-16FD-CFE8-81CE-CCA65306FD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BAB9A87-01C6-8F66-DAC8-7EC0A43981A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77537B2A-27B9-5A7A-F183-28D5CC3EA7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C3DB26B0-B394-E85D-2223-99AA97E092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3727A57-A755-1073-5154-986C28DA7DC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0F71ED0-9881-07C6-3978-5DE0BDB822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78520105-ED44-A989-4AAA-00A12D790AA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B711728-3146-2AA1-4F27-D2241ECDAB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1841781-8FDE-FC67-1D60-DD828348362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E649001D-73AC-5D82-CC48-F42A2C7F365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AFF440F-2DA2-FC51-2802-CB20A4844B3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6E59E328-3998-0324-F226-51D14CAADB7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F71853D-124B-0D21-9353-88C525147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86226532-3D76-891C-8842-2C1713D3FF4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8C4A9C-684E-E644-80E9-8F4B5AC6C8FF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C59E7883-90FD-4368-32A3-68FC15ED21B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212E954-5C75-AAF0-B584-A090B90FD7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76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3CB26-CB7A-5314-6EA6-BF3AF3A6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604841"/>
            <a:ext cx="5362483" cy="424156"/>
          </a:xfrm>
        </p:spPr>
        <p:txBody>
          <a:bodyPr/>
          <a:lstStyle/>
          <a:p>
            <a:r>
              <a:rPr lang="fr-TN" dirty="0"/>
              <a:t>Meet our award-winning team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AB0D49-8727-B27B-7425-3D9E8FD10D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r>
              <a:rPr lang="fr-TN">
                <a:latin typeface="Century Gothic"/>
              </a:rPr>
              <a:t>Awards &amp; recognitions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345696-3A43-34E6-AA7F-0D3D62D076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51990F2-EECC-68AD-E56D-B5402A89E7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587" y="3432557"/>
            <a:ext cx="1763820" cy="1786472"/>
          </a:xfrm>
        </p:spPr>
        <p:txBody>
          <a:bodyPr/>
          <a:lstStyle/>
          <a:p>
            <a:endParaRPr lang="fr-TN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8C4676AA-7E21-17C8-B190-2564FD67F7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80222" y="3432557"/>
            <a:ext cx="1763820" cy="1786472"/>
          </a:xfrm>
        </p:spPr>
        <p:txBody>
          <a:bodyPr/>
          <a:lstStyle/>
          <a:p>
            <a:endParaRPr lang="fr-TN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7886563F-86F0-D1A5-82FE-0F6A691630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404" y="3432557"/>
            <a:ext cx="1763820" cy="1786472"/>
          </a:xfrm>
        </p:spPr>
        <p:txBody>
          <a:bodyPr/>
          <a:lstStyle/>
          <a:p>
            <a:endParaRPr lang="fr-TN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95CB85E-DD3D-9DC5-9977-2DF778269A9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7700" y="5446360"/>
            <a:ext cx="3132563" cy="249299"/>
          </a:xfrm>
        </p:spPr>
        <p:txBody>
          <a:bodyPr/>
          <a:lstStyle/>
          <a:p>
            <a:endParaRPr lang="fr-TN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864D915-DAEC-3A12-322C-00DE0320D89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58404" y="5440387"/>
            <a:ext cx="3132563" cy="249299"/>
          </a:xfrm>
        </p:spPr>
        <p:txBody>
          <a:bodyPr/>
          <a:lstStyle/>
          <a:p>
            <a:endParaRPr lang="fr-TN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3B11C87-93DE-F6AA-4FBD-EB71A4E18D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69108" y="5434414"/>
            <a:ext cx="3132563" cy="249299"/>
          </a:xfrm>
        </p:spPr>
        <p:txBody>
          <a:bodyPr/>
          <a:lstStyle/>
          <a:p>
            <a:endParaRPr lang="fr-TN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45869A7-71FE-BF52-CCCA-F94A8699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" y="1075101"/>
            <a:ext cx="8069363" cy="11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D911798E-95C1-5516-AA8E-078BC1D042B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C7A107-BF0E-A040-8922-5D1961B7C820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52414E82-8C4E-6814-FACA-CDB070F66E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CFA92C6B-60F5-136B-6B20-C95611F9D5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43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9B947-635A-C2B1-7CE3-4BD182E9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A10FF-8C80-2EAC-7D5E-7872491973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r>
              <a:rPr lang="fr-TN">
                <a:latin typeface="Century Gothic"/>
              </a:rPr>
              <a:t>Our team</a:t>
            </a:r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A2C607-3680-A1A3-4D68-57366A7AE3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0F53978-E4F4-9F68-89C1-0F0E53EE5F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55CB0D3-37A3-D6A2-A597-77287688F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75DE8AB-145F-8216-0C5B-67A2B8B5BA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BE03770-AEE9-8C92-8AEF-4171675DED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1C0925E-8135-ACDE-6147-FABB6737D5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F6C9EE3-B96B-9453-42AA-00CA5AFD62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6ED3B34-8792-D168-C509-FF76340C6D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BF7ED309-5C98-FC95-AA8C-8AF4A89409B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DD25A26-8496-A85D-2E5C-8A54116A0ED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5E326E65-C785-7A6F-C3A7-DB4D0232734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0CCA8F7-0B8D-8FD3-B151-2C758B4931C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EFEC1960-60BF-B5E8-125E-3A46E364A71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80FED0F-E81C-03C8-2380-DFA56CC678F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B15FC16-42C3-9315-73DB-EE50FBA891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4DDEC6A-0A47-05F8-AD90-1C367CC4B28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F3E451D-0EF0-9AAD-DE33-DF3636A592B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129A84B-8299-EC0D-B367-C4702C38F57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5A9D922-A8AD-BF8A-DD73-F325AD777D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830D1750-6DE9-43D0-5777-0718282FC1E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4C12770-DAF8-8441-AB08-1810559D32FF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A657987C-BCB6-8828-F76C-E560A7658B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  <a:endParaRPr lang="it-IT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0A707F52-BC58-77E6-0F8D-372EA31E6D1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98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13F7DE9A-9405-EEF9-61BB-F2F26EAFFD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379" r="20379"/>
          <a:stretch/>
        </p:blipFill>
        <p:spPr>
          <a:xfrm>
            <a:off x="8327246" y="210970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prstClr val="white">
              <a:lumMod val="85000"/>
            </a:prstClr>
          </a:solidFill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AB1E4E-D24C-D46B-541D-980481529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04437"/>
            <a:ext cx="1871133" cy="1846659"/>
          </a:xfrm>
        </p:spPr>
        <p:txBody>
          <a:bodyPr wrap="none" lIns="0" tIns="0" rIns="7200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>
                <a:latin typeface="Century Gothic"/>
              </a:rPr>
              <a:t> +31 (0)20 564 14</a:t>
            </a:r>
            <a:br>
              <a:rPr lang="fr-FR" dirty="0">
                <a:latin typeface="Century Gothic"/>
              </a:rPr>
            </a:br>
            <a:r>
              <a:rPr lang="fr-FR">
                <a:latin typeface="Century Gothic"/>
              </a:rPr>
              <a:t>info@novagraaf.nl</a:t>
            </a:r>
            <a:br>
              <a:rPr lang="fr-FR" dirty="0"/>
            </a:br>
            <a:br>
              <a:rPr lang="fr-FR" dirty="0">
                <a:latin typeface="Century Gothic"/>
              </a:rPr>
            </a:br>
            <a:r>
              <a:rPr lang="fr-FR" err="1">
                <a:latin typeface="Century Gothic"/>
              </a:rPr>
              <a:t>Hoogoorddreef</a:t>
            </a:r>
            <a:r>
              <a:rPr lang="fr-FR" dirty="0">
                <a:latin typeface="Century Gothic"/>
              </a:rPr>
              <a:t> 5</a:t>
            </a:r>
            <a:br>
              <a:rPr lang="fr-FR" dirty="0"/>
            </a:br>
            <a:r>
              <a:rPr lang="fr-FR" dirty="0">
                <a:latin typeface="Century Gothic"/>
              </a:rPr>
              <a:t>1101 BA AMSTERDAM</a:t>
            </a:r>
            <a:br>
              <a:rPr lang="fr-FR" dirty="0"/>
            </a:br>
            <a:r>
              <a:rPr lang="fr-FR" dirty="0">
                <a:latin typeface="Century Gothic"/>
              </a:rPr>
              <a:t>PO Box 22722</a:t>
            </a:r>
            <a:br>
              <a:rPr lang="fr-FR" dirty="0"/>
            </a:br>
            <a:r>
              <a:rPr lang="fr-FR" dirty="0">
                <a:latin typeface="Century Gothic"/>
              </a:rPr>
              <a:t>1100 DE AMSTERDAM </a:t>
            </a:r>
            <a:endParaRPr lang="fr-FR" sz="800"/>
          </a:p>
          <a:p>
            <a:pPr>
              <a:lnSpc>
                <a:spcPct val="100000"/>
              </a:lnSpc>
            </a:pPr>
            <a:r>
              <a:rPr lang="fr-FR" b="1" err="1">
                <a:latin typeface="Century Gothic"/>
              </a:rPr>
              <a:t>Novagraaf</a:t>
            </a:r>
            <a:r>
              <a:rPr lang="fr-FR" b="1" dirty="0">
                <a:latin typeface="Century Gothic"/>
              </a:rPr>
              <a:t> Nederland B.V.</a:t>
            </a:r>
          </a:p>
          <a:p>
            <a:endParaRPr lang="fr-FR" b="1" dirty="0"/>
          </a:p>
          <a:p>
            <a:endParaRPr lang="fr-TN" b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C30344-67B7-FE56-76BC-8EC87C1DB9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43239"/>
            <a:ext cx="3580039" cy="258532"/>
          </a:xfrm>
        </p:spPr>
        <p:txBody>
          <a:bodyPr/>
          <a:lstStyle/>
          <a:p>
            <a:r>
              <a:rPr lang="fr-FR" dirty="0"/>
              <a:t>MAIN OFFICES IN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0208FD-B56A-E85C-7AA9-F65B233B04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89600" y="1804437"/>
            <a:ext cx="1871133" cy="1846659"/>
          </a:xfrm>
        </p:spPr>
        <p:txBody>
          <a:bodyPr wrap="none" lIns="0" tIns="0" rIns="7200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latin typeface="Century Gothic"/>
              </a:rPr>
              <a:t>+</a:t>
            </a:r>
            <a:r>
              <a:rPr lang="fr-FR" dirty="0">
                <a:latin typeface="Century Gothic"/>
              </a:rPr>
              <a:t>41 (0)22 979 09 30 (</a:t>
            </a:r>
            <a:r>
              <a:rPr lang="fr-FR" dirty="0" err="1">
                <a:latin typeface="Century Gothic"/>
              </a:rPr>
              <a:t>trademarks</a:t>
            </a:r>
            <a:r>
              <a:rPr lang="fr-FR" dirty="0">
                <a:latin typeface="Century Gothic"/>
              </a:rPr>
              <a:t>)</a:t>
            </a: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+41 (0)22 979 09 69 (patents)</a:t>
            </a: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info@novagraaf.ch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fr-FR" dirty="0">
                <a:latin typeface="Century Gothic"/>
              </a:rPr>
              <a:t>Chemin de l’Echo </a:t>
            </a: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31213 ONEX / GENEVA</a:t>
            </a:r>
          </a:p>
          <a:p>
            <a:pPr>
              <a:lnSpc>
                <a:spcPct val="100000"/>
              </a:lnSpc>
            </a:pPr>
            <a:r>
              <a:rPr lang="fr-FR" b="1" err="1">
                <a:latin typeface="Century Gothic"/>
              </a:rPr>
              <a:t>Novagraaf</a:t>
            </a:r>
            <a:r>
              <a:rPr lang="fr-FR" b="1" dirty="0">
                <a:latin typeface="Century Gothic"/>
              </a:rPr>
              <a:t> </a:t>
            </a:r>
            <a:r>
              <a:rPr lang="fr-FR" b="1" err="1">
                <a:latin typeface="Century Gothic"/>
              </a:rPr>
              <a:t>Switzerland</a:t>
            </a:r>
            <a:endParaRPr lang="fr-FR" b="1"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dirty="0"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TN" dirty="0">
              <a:latin typeface="Century Gothic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0163EE-E83A-14DA-A4A7-31E7F25D43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6600" y="1804437"/>
            <a:ext cx="1871133" cy="1465605"/>
          </a:xfrm>
        </p:spPr>
        <p:txBody>
          <a:bodyPr wrap="none" lIns="0" tIns="0" rIns="7200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latin typeface="Century Gothic"/>
              </a:rPr>
              <a:t>+32 (0)2 675 57 07</a:t>
            </a: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tm@novagraaf.be </a:t>
            </a:r>
            <a:br>
              <a:rPr lang="fr-FR" dirty="0"/>
            </a:br>
            <a:br>
              <a:rPr lang="fr-FR" dirty="0"/>
            </a:br>
            <a:r>
              <a:rPr lang="fr-FR" dirty="0">
                <a:latin typeface="Century Gothic"/>
              </a:rPr>
              <a:t>Chaussée de la Hulpe 187</a:t>
            </a:r>
            <a:br>
              <a:rPr lang="fr-FR" dirty="0"/>
            </a:br>
            <a:r>
              <a:rPr lang="fr-FR" dirty="0">
                <a:latin typeface="Century Gothic"/>
              </a:rPr>
              <a:t>B-1170 BRUSSELS</a:t>
            </a:r>
            <a:endParaRPr lang="en-US"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fr-FR" b="1" err="1">
                <a:latin typeface="Century Gothic"/>
              </a:rPr>
              <a:t>Novagraaf</a:t>
            </a:r>
            <a:r>
              <a:rPr lang="fr-FR" b="1" dirty="0">
                <a:latin typeface="Century Gothic"/>
              </a:rPr>
              <a:t> </a:t>
            </a:r>
            <a:r>
              <a:rPr lang="fr-FR" b="1" err="1">
                <a:latin typeface="Century Gothic"/>
              </a:rPr>
              <a:t>Belgium</a:t>
            </a:r>
            <a:r>
              <a:rPr lang="fr-FR" b="1" dirty="0">
                <a:latin typeface="Century Gothic"/>
              </a:rPr>
              <a:t> S.A </a:t>
            </a:r>
          </a:p>
          <a:p>
            <a:endParaRPr lang="fr-FR" b="1" dirty="0"/>
          </a:p>
          <a:p>
            <a:endParaRPr lang="fr-TN" b="1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24B3D20-4A5C-4919-C52A-FD9A567F6A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4454503"/>
            <a:ext cx="1871133" cy="1846659"/>
          </a:xfrm>
        </p:spPr>
        <p:txBody>
          <a:bodyPr wrap="none" lIns="0" tIns="0" rIns="7200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latin typeface="Century Gothic"/>
              </a:rPr>
              <a:t>+</a:t>
            </a:r>
            <a:r>
              <a:rPr lang="fr-FR" dirty="0">
                <a:latin typeface="Century Gothic"/>
              </a:rPr>
              <a:t>44 (0)20 7469 0950</a:t>
            </a: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info.london@novagraaf.com</a:t>
            </a:r>
            <a:br>
              <a:rPr lang="fr-FR" dirty="0">
                <a:latin typeface="Century Gothic"/>
              </a:rPr>
            </a:b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1st </a:t>
            </a:r>
            <a:r>
              <a:rPr lang="fr-FR" dirty="0" err="1">
                <a:latin typeface="Century Gothic"/>
              </a:rPr>
              <a:t>Floor</a:t>
            </a:r>
            <a:r>
              <a:rPr lang="fr-FR" dirty="0">
                <a:latin typeface="Century Gothic"/>
              </a:rPr>
              <a:t> 77 </a:t>
            </a:r>
            <a:r>
              <a:rPr lang="fr-FR" dirty="0" err="1">
                <a:latin typeface="Century Gothic"/>
              </a:rPr>
              <a:t>Gracechurch</a:t>
            </a:r>
            <a:r>
              <a:rPr lang="fr-FR" dirty="0">
                <a:latin typeface="Century Gothic"/>
              </a:rPr>
              <a:t> Street</a:t>
            </a: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LONDON EC3V 0AS </a:t>
            </a:r>
            <a:endParaRPr lang="en-US"/>
          </a:p>
          <a:p>
            <a:pPr>
              <a:lnSpc>
                <a:spcPct val="100000"/>
              </a:lnSpc>
            </a:pPr>
            <a:r>
              <a:rPr lang="fr-FR" b="1" dirty="0" err="1">
                <a:latin typeface="Century Gothic"/>
              </a:rPr>
              <a:t>Novagraaf</a:t>
            </a:r>
            <a:r>
              <a:rPr lang="fr-FR" b="1" dirty="0">
                <a:latin typeface="Century Gothic"/>
              </a:rPr>
              <a:t> London</a:t>
            </a:r>
          </a:p>
          <a:p>
            <a:pPr>
              <a:lnSpc>
                <a:spcPct val="100000"/>
              </a:lnSpc>
            </a:pPr>
            <a:endParaRPr lang="fr-FR" dirty="0">
              <a:latin typeface="Century Gothic"/>
            </a:endParaRPr>
          </a:p>
          <a:p>
            <a:endParaRPr lang="fr-TN" b="1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A75DEBA-38E5-0EC7-EA70-5C92A5BCBA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79704" y="4454503"/>
            <a:ext cx="2286769" cy="1493537"/>
          </a:xfrm>
        </p:spPr>
        <p:txBody>
          <a:bodyPr wrap="none" lIns="0" tIns="0" rIns="7200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latin typeface="Century Gothic"/>
              </a:rPr>
              <a:t>+33 (0)1 49 64 60 00</a:t>
            </a: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tm.fr@novagraaf.com (</a:t>
            </a:r>
            <a:r>
              <a:rPr lang="fr-FR" dirty="0" err="1">
                <a:latin typeface="Century Gothic"/>
              </a:rPr>
              <a:t>trademarks</a:t>
            </a:r>
            <a:r>
              <a:rPr lang="fr-FR" dirty="0">
                <a:latin typeface="Century Gothic"/>
              </a:rPr>
              <a:t>) </a:t>
            </a: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pat.fr@novagraaf.com (patents)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fr-FR" dirty="0">
                <a:latin typeface="Century Gothic"/>
              </a:rPr>
              <a:t>2, rue Sarah Bernhardt  CS 90017 </a:t>
            </a:r>
            <a:br>
              <a:rPr lang="fr-FR" dirty="0"/>
            </a:br>
            <a:r>
              <a:rPr lang="fr-FR" dirty="0">
                <a:latin typeface="Century Gothic"/>
              </a:rPr>
              <a:t>92665 ASNIERES-SUR-SEINE Cedex</a:t>
            </a:r>
          </a:p>
          <a:p>
            <a:pPr>
              <a:lnSpc>
                <a:spcPct val="100000"/>
              </a:lnSpc>
            </a:pPr>
            <a:r>
              <a:rPr lang="fr-FR" b="1" err="1">
                <a:latin typeface="Century Gothic"/>
              </a:rPr>
              <a:t>Novagraaf</a:t>
            </a:r>
            <a:r>
              <a:rPr lang="fr-FR" b="1" dirty="0">
                <a:latin typeface="Century Gothic"/>
              </a:rPr>
              <a:t> France SA (</a:t>
            </a:r>
            <a:r>
              <a:rPr lang="fr-FR" b="1" err="1">
                <a:latin typeface="Century Gothic"/>
              </a:rPr>
              <a:t>Trademarks</a:t>
            </a:r>
            <a:r>
              <a:rPr lang="fr-FR" b="1" dirty="0">
                <a:latin typeface="Century Gothic"/>
              </a:rPr>
              <a:t>)</a:t>
            </a:r>
            <a:br>
              <a:rPr lang="fr-FR" b="1" dirty="0"/>
            </a:br>
            <a:r>
              <a:rPr lang="fr-FR" b="1" err="1">
                <a:latin typeface="Century Gothic"/>
              </a:rPr>
              <a:t>Novagraaf</a:t>
            </a:r>
            <a:r>
              <a:rPr lang="fr-FR" b="1" dirty="0">
                <a:latin typeface="Century Gothic"/>
              </a:rPr>
              <a:t> Technologies (Patents)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19CD926-0E18-D025-A3CA-44D223C73A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76600" y="4454503"/>
            <a:ext cx="1871133" cy="1846659"/>
          </a:xfrm>
        </p:spPr>
        <p:txBody>
          <a:bodyPr wrap="none" lIns="0" tIns="0" rIns="7200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latin typeface="Century Gothic"/>
              </a:rPr>
              <a:t>+49 89 5449 360</a:t>
            </a:r>
            <a:br>
              <a:rPr lang="fr-FR" dirty="0">
                <a:latin typeface="Century Gothic"/>
              </a:rPr>
            </a:br>
            <a:r>
              <a:rPr lang="fr-FR" dirty="0">
                <a:latin typeface="Century Gothic"/>
              </a:rPr>
              <a:t>legal@brandstock.com</a:t>
            </a:r>
            <a:br>
              <a:rPr lang="fr-FR" dirty="0"/>
            </a:br>
            <a:br>
              <a:rPr lang="fr-FR" dirty="0"/>
            </a:br>
            <a:r>
              <a:rPr lang="fr-FR" dirty="0" err="1">
                <a:latin typeface="Century Gothic"/>
              </a:rPr>
              <a:t>Möhlstraße</a:t>
            </a:r>
            <a:r>
              <a:rPr lang="fr-FR" dirty="0">
                <a:latin typeface="Century Gothic"/>
              </a:rPr>
              <a:t> 2, </a:t>
            </a:r>
            <a:br>
              <a:rPr lang="fr-FR" dirty="0"/>
            </a:br>
            <a:r>
              <a:rPr lang="fr-FR" dirty="0">
                <a:latin typeface="Century Gothic"/>
              </a:rPr>
              <a:t>81675 MUNCHEN </a:t>
            </a:r>
            <a:endParaRPr lang="en-US"/>
          </a:p>
          <a:p>
            <a:pPr>
              <a:lnSpc>
                <a:spcPct val="100000"/>
              </a:lnSpc>
            </a:pPr>
            <a:r>
              <a:rPr lang="fr-FR" b="1" err="1">
                <a:latin typeface="Century Gothic"/>
              </a:rPr>
              <a:t>Brandstock</a:t>
            </a:r>
            <a:r>
              <a:rPr lang="fr-FR" b="1" dirty="0">
                <a:latin typeface="Century Gothic"/>
              </a:rPr>
              <a:t> Legal</a:t>
            </a:r>
            <a:endParaRPr lang="fr-TN" b="1" dirty="0">
              <a:latin typeface="Century Gothic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05C03FF-9FB9-8BE8-8D6B-CE7DE0C17C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76600" y="1403633"/>
            <a:ext cx="1254125" cy="152349"/>
          </a:xfrm>
        </p:spPr>
        <p:txBody>
          <a:bodyPr/>
          <a:lstStyle/>
          <a:p>
            <a:r>
              <a:rPr lang="fr-FR" dirty="0"/>
              <a:t>BRUSSELS</a:t>
            </a:r>
            <a:endParaRPr lang="fr-TN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1FF91E6-D882-8247-450A-3144975232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73039" y="1403632"/>
            <a:ext cx="1254125" cy="152349"/>
          </a:xfrm>
        </p:spPr>
        <p:txBody>
          <a:bodyPr/>
          <a:lstStyle/>
          <a:p>
            <a:r>
              <a:rPr lang="fr-TN" dirty="0"/>
              <a:t>GENEVA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E294B29-5EC4-CF7F-0FA9-DADAE12B4D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8200" y="1403633"/>
            <a:ext cx="1254125" cy="152349"/>
          </a:xfrm>
        </p:spPr>
        <p:txBody>
          <a:bodyPr/>
          <a:lstStyle/>
          <a:p>
            <a:r>
              <a:rPr lang="fr-FR" dirty="0"/>
              <a:t>AMSTERDAM</a:t>
            </a:r>
            <a:endParaRPr lang="fr-TN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37D5224-C173-242F-3D82-3BCB114E9A2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76600" y="4064454"/>
            <a:ext cx="1254125" cy="152349"/>
          </a:xfrm>
        </p:spPr>
        <p:txBody>
          <a:bodyPr/>
          <a:lstStyle/>
          <a:p>
            <a:r>
              <a:rPr lang="en-US" dirty="0">
                <a:solidFill>
                  <a:srgbClr val="F2B300"/>
                </a:solidFill>
                <a:ea typeface="Jost Bold"/>
                <a:cs typeface="Jost Bold"/>
                <a:sym typeface="Jost Bold"/>
              </a:rPr>
              <a:t>MUNICH</a:t>
            </a:r>
            <a:endParaRPr lang="fr-TN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DB147CA-853D-6BAF-3DAD-8D61A65FDEB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673039" y="4064453"/>
            <a:ext cx="1254125" cy="152349"/>
          </a:xfrm>
        </p:spPr>
        <p:txBody>
          <a:bodyPr/>
          <a:lstStyle/>
          <a:p>
            <a:r>
              <a:rPr lang="fr-TN" dirty="0"/>
              <a:t>PARIS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8BD3C03-3D13-64FE-C9FD-BBD6F988AF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200" y="4064454"/>
            <a:ext cx="1254125" cy="152349"/>
          </a:xfrm>
        </p:spPr>
        <p:txBody>
          <a:bodyPr/>
          <a:lstStyle/>
          <a:p>
            <a:r>
              <a:rPr lang="fr-TN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75370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route, plein air, ciel, bâtiment&#10;&#10;Le contenu généré par l’IA peut être incorrect.">
            <a:extLst>
              <a:ext uri="{FF2B5EF4-FFF2-40B4-BE49-F238E27FC236}">
                <a16:creationId xmlns:a16="http://schemas.microsoft.com/office/drawing/2014/main" id="{C7CC214B-484C-EB13-D6FE-960FE33CD1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0269" r="30269"/>
          <a:stretch>
            <a:fillRect/>
          </a:stretch>
        </p:blipFill>
        <p:spPr>
          <a:prstGeom prst="round2DiagRect">
            <a:avLst>
              <a:gd name="adj1" fmla="val 9368"/>
              <a:gd name="adj2" fmla="val 0"/>
            </a:avLst>
          </a:prstGeom>
          <a:solidFill>
            <a:prstClr val="white">
              <a:lumMod val="85000"/>
            </a:prstClr>
          </a:solidFill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FD3FD3-ABD0-6E5B-8C59-6BBD7E6EBF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Sign</a:t>
            </a:r>
            <a:r>
              <a:rPr lang="fr-FR" dirty="0"/>
              <a:t> up for </a:t>
            </a:r>
            <a:r>
              <a:rPr lang="fr-FR" dirty="0" err="1"/>
              <a:t>our</a:t>
            </a:r>
            <a:r>
              <a:rPr lang="fr-FR" dirty="0"/>
              <a:t> newsletter Perspectives </a:t>
            </a:r>
            <a:r>
              <a:rPr lang="fr-FR" dirty="0" err="1"/>
              <a:t>now</a:t>
            </a:r>
            <a:r>
              <a:rPr lang="fr-FR" dirty="0"/>
              <a:t> and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stay</a:t>
            </a:r>
            <a:r>
              <a:rPr lang="fr-FR" dirty="0"/>
              <a:t> up-to-date!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A832E6-2D4E-7776-455E-67FC222C6D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find</a:t>
            </a:r>
            <a:r>
              <a:rPr lang="fr-FR" dirty="0"/>
              <a:t> out how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support </a:t>
            </a:r>
            <a:r>
              <a:rPr lang="fr-FR" dirty="0" err="1"/>
              <a:t>your</a:t>
            </a:r>
            <a:r>
              <a:rPr lang="fr-FR" dirty="0"/>
              <a:t> organisation, contact us </a:t>
            </a:r>
            <a:r>
              <a:rPr lang="fr-FR" dirty="0" err="1"/>
              <a:t>today</a:t>
            </a:r>
            <a:r>
              <a:rPr lang="fr-FR" dirty="0"/>
              <a:t>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8BE227-BBD6-D828-0B4E-8FD61DC93B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Stay</a:t>
            </a:r>
            <a:r>
              <a:rPr lang="fr-FR" dirty="0"/>
              <a:t> </a:t>
            </a:r>
            <a:r>
              <a:rPr lang="fr-FR" dirty="0" err="1"/>
              <a:t>informed</a:t>
            </a:r>
            <a:r>
              <a:rPr lang="fr-FR" dirty="0"/>
              <a:t> about the </a:t>
            </a:r>
            <a:r>
              <a:rPr lang="fr-FR" dirty="0" err="1"/>
              <a:t>latest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r>
              <a:rPr lang="fr-FR" dirty="0"/>
              <a:t> in </a:t>
            </a:r>
            <a:r>
              <a:rPr lang="fr-FR" dirty="0" err="1"/>
              <a:t>intellectual</a:t>
            </a:r>
            <a:r>
              <a:rPr lang="fr-FR" dirty="0"/>
              <a:t> </a:t>
            </a:r>
            <a:r>
              <a:rPr lang="fr-FR" dirty="0" err="1"/>
              <a:t>property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3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B51A59-E536-0084-452B-9ED670E0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1F52A0-BC6A-3DAA-A3F9-B0758EB16B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D1C5F0-3D8B-0B76-CF4B-D74FD71B35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E562419-CE81-07AC-065F-C4E626EEA4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67E2C0E-11A7-008A-4889-4378D4073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5E3627B-9451-9F28-325A-ED6A086C6A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095C8E75-39F7-E720-94CA-B106529E25A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A3E75BD-8774-F544-0509-D89EE972C87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A682768-5CC6-4200-9B3E-32F8F76BEE2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BE12079F-C0AD-6390-163B-8E50307219D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D1913E8-A145-0CC5-9683-EF2E64A4482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8318B98-F91A-FC0E-F18B-659771526F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E7ABA79-749E-B4AA-6A6B-63687A22B99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A4A900-9667-2742-147A-53D013FFBB5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FE199A3-0DFF-5ABF-EBA7-51814D3DC5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72F6F41F-4F22-FEF9-6EBB-E5AF6A33A2B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76967C9-325B-F043-A676-9F42527489CC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0F5EED7C-D641-6D3C-C45B-5AD961438D0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73278944-05B9-BC68-9046-8737121B9D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74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13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44F80-32C0-EEAD-F990-D8E04D0C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922" y="1973516"/>
            <a:ext cx="3978686" cy="1329595"/>
          </a:xfrm>
        </p:spPr>
        <p:txBody>
          <a:bodyPr/>
          <a:lstStyle/>
          <a:p>
            <a:r>
              <a:rPr lang="it-IT" dirty="0"/>
              <a:t>Corporate Presentation</a:t>
            </a:r>
            <a:endParaRPr lang="fr-TN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5E5B6D-6594-2BC7-317E-9F001BC9B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1002" y="4653314"/>
            <a:ext cx="4680898" cy="333953"/>
          </a:xfrm>
        </p:spPr>
        <p:txBody>
          <a:bodyPr lIns="91440" tIns="45720" rIns="91440" bIns="45720" anchor="t"/>
          <a:lstStyle/>
          <a:p>
            <a:r>
              <a:rPr lang="fr-TN"/>
              <a:t>Your strategic partner in </a:t>
            </a:r>
            <a:r>
              <a:rPr lang="fr-TN" dirty="0"/>
              <a:t>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4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21376-D985-5FE5-58E9-5F7D1089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0128"/>
            <a:ext cx="4072306" cy="498598"/>
          </a:xfrm>
        </p:spPr>
        <p:txBody>
          <a:bodyPr/>
          <a:lstStyle/>
          <a:p>
            <a:r>
              <a:rPr lang="fr-TN" dirty="0"/>
              <a:t>Agenda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5547F00-5D9C-E17B-4F39-FED767D560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0253" r="30253"/>
          <a:stretch/>
        </p:blipFill>
        <p:spPr>
          <a:xfrm>
            <a:off x="8327246" y="210970"/>
            <a:ext cx="4002990" cy="6757098"/>
          </a:xfr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99C64196-20B0-B6F2-3510-A17ACEA841A9}"/>
              </a:ext>
            </a:extLst>
          </p:cNvPr>
          <p:cNvSpPr txBox="1">
            <a:spLocks/>
          </p:cNvSpPr>
          <p:nvPr/>
        </p:nvSpPr>
        <p:spPr>
          <a:xfrm>
            <a:off x="838200" y="2545835"/>
            <a:ext cx="606829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Century Gothic" panose="020B0502020202020204" pitchFamily="34" charset="0"/>
              </a:rPr>
              <a:t>About </a:t>
            </a:r>
            <a:r>
              <a:rPr lang="it-IT" sz="1800" dirty="0" err="1">
                <a:latin typeface="Century Gothic" panose="020B0502020202020204" pitchFamily="34" charset="0"/>
              </a:rPr>
              <a:t>Novagraaf</a:t>
            </a:r>
            <a:endParaRPr lang="it-IT" sz="1800" dirty="0">
              <a:latin typeface="Century Gothic" panose="020B0502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D279EEF4-07B5-E9CC-DEDD-693645EDA2DA}"/>
              </a:ext>
            </a:extLst>
          </p:cNvPr>
          <p:cNvSpPr txBox="1">
            <a:spLocks/>
          </p:cNvSpPr>
          <p:nvPr/>
        </p:nvSpPr>
        <p:spPr>
          <a:xfrm>
            <a:off x="838200" y="2961248"/>
            <a:ext cx="6068290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entury Gothic" panose="020B0502020202020204" pitchFamily="34" charset="0"/>
              </a:rPr>
              <a:t>Mission, vision &amp; </a:t>
            </a:r>
            <a:r>
              <a:rPr lang="it-IT" dirty="0" err="1">
                <a:latin typeface="Century Gothic" panose="020B0502020202020204" pitchFamily="34" charset="0"/>
              </a:rPr>
              <a:t>values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A9FB1E02-FC67-F257-5E0F-751A4DD2E2BC}"/>
              </a:ext>
            </a:extLst>
          </p:cNvPr>
          <p:cNvSpPr txBox="1">
            <a:spLocks/>
          </p:cNvSpPr>
          <p:nvPr/>
        </p:nvSpPr>
        <p:spPr>
          <a:xfrm>
            <a:off x="838200" y="3404361"/>
            <a:ext cx="6068290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Century Gothic" panose="020B0502020202020204" pitchFamily="34" charset="0"/>
              </a:rPr>
              <a:t>History &amp; Milestones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7B5F19-1EC5-6007-A60C-204B3B4AD750}"/>
              </a:ext>
            </a:extLst>
          </p:cNvPr>
          <p:cNvSpPr txBox="1">
            <a:spLocks/>
          </p:cNvSpPr>
          <p:nvPr/>
        </p:nvSpPr>
        <p:spPr>
          <a:xfrm>
            <a:off x="838200" y="3847474"/>
            <a:ext cx="6068290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Century Gothic" panose="020B0502020202020204" pitchFamily="34" charset="0"/>
              </a:rPr>
              <a:t>Our services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8577C266-A7AE-C8AF-28D0-3B9C0670603E}"/>
              </a:ext>
            </a:extLst>
          </p:cNvPr>
          <p:cNvSpPr txBox="1">
            <a:spLocks/>
          </p:cNvSpPr>
          <p:nvPr/>
        </p:nvSpPr>
        <p:spPr>
          <a:xfrm>
            <a:off x="838200" y="4290587"/>
            <a:ext cx="6068290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Century Gothic" panose="020B0502020202020204" pitchFamily="34" charset="0"/>
              </a:rPr>
              <a:t>Client Portfolio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6F816447-C1A8-30D8-6CC4-2E05ECE776A8}"/>
              </a:ext>
            </a:extLst>
          </p:cNvPr>
          <p:cNvSpPr txBox="1">
            <a:spLocks/>
          </p:cNvSpPr>
          <p:nvPr/>
        </p:nvSpPr>
        <p:spPr>
          <a:xfrm>
            <a:off x="838200" y="5176813"/>
            <a:ext cx="6068290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Century Gothic" panose="020B0502020202020204" pitchFamily="34" charset="0"/>
              </a:rPr>
              <a:t>Awards &amp; recognitions</a:t>
            </a: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923CD2A9-14D9-B11A-D2BF-E328B8CD3D34}"/>
              </a:ext>
            </a:extLst>
          </p:cNvPr>
          <p:cNvSpPr txBox="1">
            <a:spLocks/>
          </p:cNvSpPr>
          <p:nvPr/>
        </p:nvSpPr>
        <p:spPr>
          <a:xfrm>
            <a:off x="834242" y="4733700"/>
            <a:ext cx="6068290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Century Gothic" panose="020B0502020202020204" pitchFamily="34" charset="0"/>
              </a:rPr>
              <a:t>Our team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F3D391B7-A53D-72C0-9BB6-5C3576AC664A}"/>
              </a:ext>
            </a:extLst>
          </p:cNvPr>
          <p:cNvSpPr txBox="1">
            <a:spLocks/>
          </p:cNvSpPr>
          <p:nvPr/>
        </p:nvSpPr>
        <p:spPr>
          <a:xfrm>
            <a:off x="838200" y="5619924"/>
            <a:ext cx="6068290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Jost ExtraLight" pitchFamily="2" charset="77"/>
                <a:ea typeface="Jost ExtraLight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Century Gothic" panose="020B050202020202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5637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34BD337-746D-9AE5-AD56-588ED9361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Intellectual</a:t>
            </a:r>
            <a:r>
              <a:rPr lang="fr-FR" dirty="0"/>
              <a:t> assets </a:t>
            </a:r>
            <a:r>
              <a:rPr lang="fr-FR" dirty="0" err="1"/>
              <a:t>provide</a:t>
            </a:r>
            <a:r>
              <a:rPr lang="fr-FR" dirty="0"/>
              <a:t> the </a:t>
            </a:r>
            <a:r>
              <a:rPr lang="fr-FR" dirty="0" err="1"/>
              <a:t>foundation</a:t>
            </a:r>
            <a:r>
              <a:rPr lang="fr-FR" dirty="0"/>
              <a:t> for business </a:t>
            </a:r>
            <a:r>
              <a:rPr lang="fr-FR" dirty="0" err="1"/>
              <a:t>success</a:t>
            </a:r>
            <a:r>
              <a:rPr lang="fr-FR" dirty="0"/>
              <a:t>. </a:t>
            </a:r>
            <a:r>
              <a:rPr lang="fr-FR" dirty="0" err="1"/>
              <a:t>Innovators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support,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a </a:t>
            </a:r>
            <a:r>
              <a:rPr lang="fr-FR" dirty="0" err="1"/>
              <a:t>partner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can trust – one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shares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passion. </a:t>
            </a:r>
            <a:r>
              <a:rPr lang="fr-FR" dirty="0" err="1"/>
              <a:t>That’s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come in.</a:t>
            </a:r>
            <a:br>
              <a:rPr lang="fr-FR" dirty="0"/>
            </a:br>
            <a:r>
              <a:rPr lang="fr-FR" dirty="0"/>
              <a:t>By </a:t>
            </a:r>
            <a:r>
              <a:rPr lang="fr-FR" dirty="0" err="1"/>
              <a:t>protecting</a:t>
            </a:r>
            <a:r>
              <a:rPr lang="fr-FR" dirty="0"/>
              <a:t> IP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precision</a:t>
            </a:r>
            <a:r>
              <a:rPr lang="fr-FR" dirty="0"/>
              <a:t> and care,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creators</a:t>
            </a:r>
            <a:r>
              <a:rPr lang="fr-FR" dirty="0"/>
              <a:t> the confidence to focus on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do best: </a:t>
            </a:r>
            <a:r>
              <a:rPr lang="fr-FR" dirty="0" err="1"/>
              <a:t>creating</a:t>
            </a:r>
            <a:r>
              <a:rPr lang="fr-FR" dirty="0"/>
              <a:t>, building and </a:t>
            </a:r>
            <a:r>
              <a:rPr lang="fr-FR" dirty="0" err="1"/>
              <a:t>changing</a:t>
            </a:r>
            <a:r>
              <a:rPr lang="fr-FR" dirty="0"/>
              <a:t> the world. </a:t>
            </a:r>
            <a:r>
              <a:rPr lang="fr-FR" dirty="0" err="1"/>
              <a:t>Your</a:t>
            </a:r>
            <a:r>
              <a:rPr lang="fr-FR" dirty="0"/>
              <a:t> ambition inspires us.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success</a:t>
            </a:r>
            <a:r>
              <a:rPr lang="fr-FR" dirty="0"/>
              <a:t> drives us. And </a:t>
            </a:r>
            <a:r>
              <a:rPr lang="fr-FR" dirty="0" err="1"/>
              <a:t>your</a:t>
            </a:r>
            <a:r>
              <a:rPr lang="fr-FR" dirty="0"/>
              <a:t> trust fuels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relentless</a:t>
            </a:r>
            <a:r>
              <a:rPr lang="fr-FR" dirty="0"/>
              <a:t> </a:t>
            </a:r>
            <a:r>
              <a:rPr lang="fr-FR" dirty="0" err="1"/>
              <a:t>pursuit</a:t>
            </a:r>
            <a:r>
              <a:rPr lang="fr-FR" dirty="0"/>
              <a:t> of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ways</a:t>
            </a:r>
            <a:r>
              <a:rPr lang="fr-FR" dirty="0"/>
              <a:t> to </a:t>
            </a:r>
            <a:r>
              <a:rPr lang="fr-FR" dirty="0" err="1"/>
              <a:t>protect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matters</a:t>
            </a:r>
            <a:r>
              <a:rPr lang="fr-FR" dirty="0"/>
              <a:t> </a:t>
            </a:r>
            <a:r>
              <a:rPr lang="fr-FR" dirty="0" err="1"/>
              <a:t>most</a:t>
            </a:r>
            <a:r>
              <a:rPr lang="fr-FR" dirty="0"/>
              <a:t>.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6B35500-66F4-4D50-9095-16C707C0A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6" y="3222625"/>
            <a:ext cx="2148914" cy="443198"/>
          </a:xfrm>
        </p:spPr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share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passion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C22E828-2D2F-C47C-3B5B-9497E96843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harness</a:t>
            </a:r>
            <a:r>
              <a:rPr lang="fr-FR" dirty="0"/>
              <a:t> the </a:t>
            </a:r>
            <a:r>
              <a:rPr lang="fr-FR" dirty="0" err="1"/>
              <a:t>cutting-edge</a:t>
            </a:r>
            <a:r>
              <a:rPr lang="fr-FR" dirty="0"/>
              <a:t>, AI-</a:t>
            </a:r>
            <a:r>
              <a:rPr lang="fr-FR" dirty="0" err="1"/>
              <a:t>powered</a:t>
            </a:r>
            <a:r>
              <a:rPr lang="fr-FR" dirty="0"/>
              <a:t> </a:t>
            </a:r>
            <a:r>
              <a:rPr lang="fr-FR" dirty="0" err="1"/>
              <a:t>technology</a:t>
            </a:r>
            <a:r>
              <a:rPr lang="fr-FR" dirty="0"/>
              <a:t> of the </a:t>
            </a:r>
            <a:r>
              <a:rPr lang="fr-FR" dirty="0" err="1"/>
              <a:t>entire</a:t>
            </a:r>
            <a:r>
              <a:rPr lang="fr-FR" dirty="0"/>
              <a:t> Questel group, </a:t>
            </a:r>
            <a:r>
              <a:rPr lang="fr-FR" dirty="0" err="1"/>
              <a:t>combining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expertise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Questel’s</a:t>
            </a:r>
            <a:r>
              <a:rPr lang="fr-FR" dirty="0"/>
              <a:t> </a:t>
            </a:r>
            <a:r>
              <a:rPr lang="fr-FR" dirty="0" err="1"/>
              <a:t>advanced</a:t>
            </a:r>
            <a:r>
              <a:rPr lang="fr-FR" dirty="0"/>
              <a:t> platforms to </a:t>
            </a:r>
            <a:r>
              <a:rPr lang="fr-FR" dirty="0" err="1"/>
              <a:t>deliver</a:t>
            </a:r>
            <a:r>
              <a:rPr lang="fr-FR" dirty="0"/>
              <a:t> data-</a:t>
            </a:r>
            <a:r>
              <a:rPr lang="fr-FR" dirty="0" err="1"/>
              <a:t>driven</a:t>
            </a:r>
            <a:r>
              <a:rPr lang="fr-FR" dirty="0"/>
              <a:t>, efficient and </a:t>
            </a:r>
            <a:r>
              <a:rPr lang="fr-FR" dirty="0" err="1"/>
              <a:t>insightful</a:t>
            </a:r>
            <a:r>
              <a:rPr lang="fr-FR" dirty="0"/>
              <a:t> IP solutions </a:t>
            </a:r>
            <a:r>
              <a:rPr lang="fr-FR" dirty="0" err="1"/>
              <a:t>across</a:t>
            </a:r>
            <a:r>
              <a:rPr lang="fr-FR" dirty="0"/>
              <a:t> the IP </a:t>
            </a:r>
            <a:r>
              <a:rPr lang="fr-FR" dirty="0" err="1"/>
              <a:t>lifecycle</a:t>
            </a:r>
            <a:r>
              <a:rPr lang="fr-FR" dirty="0"/>
              <a:t>. By </a:t>
            </a:r>
            <a:r>
              <a:rPr lang="fr-FR" dirty="0" err="1"/>
              <a:t>effortlessly</a:t>
            </a:r>
            <a:r>
              <a:rPr lang="fr-FR" dirty="0"/>
              <a:t> </a:t>
            </a:r>
            <a:r>
              <a:rPr lang="fr-FR" dirty="0" err="1"/>
              <a:t>blending</a:t>
            </a:r>
            <a:r>
              <a:rPr lang="fr-FR" dirty="0"/>
              <a:t> </a:t>
            </a:r>
            <a:r>
              <a:rPr lang="fr-FR" dirty="0" err="1"/>
              <a:t>strategic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insight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technology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empower</a:t>
            </a:r>
            <a:r>
              <a:rPr lang="fr-FR" dirty="0"/>
              <a:t> a diverse range of clients – </a:t>
            </a:r>
            <a:r>
              <a:rPr lang="fr-FR" dirty="0" err="1"/>
              <a:t>from</a:t>
            </a:r>
            <a:r>
              <a:rPr lang="fr-FR" dirty="0"/>
              <a:t> multinational corporations and </a:t>
            </a:r>
            <a:r>
              <a:rPr lang="fr-FR" dirty="0" err="1"/>
              <a:t>law</a:t>
            </a:r>
            <a:r>
              <a:rPr lang="fr-FR" dirty="0"/>
              <a:t> </a:t>
            </a:r>
            <a:r>
              <a:rPr lang="fr-FR" dirty="0" err="1"/>
              <a:t>firms</a:t>
            </a:r>
            <a:r>
              <a:rPr lang="fr-FR" dirty="0"/>
              <a:t> to </a:t>
            </a:r>
            <a:r>
              <a:rPr lang="fr-FR" dirty="0" err="1"/>
              <a:t>research</a:t>
            </a:r>
            <a:r>
              <a:rPr lang="fr-FR" dirty="0"/>
              <a:t> institutes, </a:t>
            </a:r>
            <a:r>
              <a:rPr lang="fr-FR" dirty="0" err="1"/>
              <a:t>SMEs</a:t>
            </a:r>
            <a:r>
              <a:rPr lang="fr-FR" dirty="0"/>
              <a:t>, and startups – to </a:t>
            </a:r>
            <a:r>
              <a:rPr lang="fr-FR" dirty="0" err="1"/>
              <a:t>unlock</a:t>
            </a:r>
            <a:r>
              <a:rPr lang="fr-FR" dirty="0"/>
              <a:t> the full </a:t>
            </a:r>
            <a:r>
              <a:rPr lang="fr-FR" dirty="0" err="1"/>
              <a:t>potential</a:t>
            </a:r>
            <a:r>
              <a:rPr lang="fr-FR" dirty="0"/>
              <a:t> of IP.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E31955E-F954-B170-674E-93D92A567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723" y="3222625"/>
            <a:ext cx="2148914" cy="443198"/>
          </a:xfrm>
        </p:spPr>
        <p:txBody>
          <a:bodyPr/>
          <a:lstStyle/>
          <a:p>
            <a:r>
              <a:rPr lang="fr-FR" dirty="0" err="1"/>
              <a:t>Supported</a:t>
            </a:r>
            <a:r>
              <a:rPr lang="fr-FR" dirty="0"/>
              <a:t> by </a:t>
            </a:r>
            <a:r>
              <a:rPr lang="fr-FR" dirty="0" err="1"/>
              <a:t>technology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1F76608-870E-FACD-41FF-EB3E7A6B0B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deliver</a:t>
            </a:r>
            <a:r>
              <a:rPr lang="fr-FR" dirty="0"/>
              <a:t> </a:t>
            </a:r>
            <a:r>
              <a:rPr lang="fr-FR" dirty="0" err="1"/>
              <a:t>targeted</a:t>
            </a:r>
            <a:r>
              <a:rPr lang="fr-FR" dirty="0"/>
              <a:t>, end-to-end IP solutions fuels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leadership, </a:t>
            </a:r>
            <a:r>
              <a:rPr lang="fr-FR" dirty="0" err="1"/>
              <a:t>built</a:t>
            </a:r>
            <a:r>
              <a:rPr lang="fr-FR" dirty="0"/>
              <a:t> on 135+ </a:t>
            </a:r>
            <a:r>
              <a:rPr lang="fr-FR" dirty="0" err="1"/>
              <a:t>years</a:t>
            </a:r>
            <a:r>
              <a:rPr lang="fr-FR" dirty="0"/>
              <a:t> of </a:t>
            </a:r>
            <a:r>
              <a:rPr lang="fr-FR" dirty="0" err="1"/>
              <a:t>heritage</a:t>
            </a:r>
            <a:r>
              <a:rPr lang="fr-FR" dirty="0"/>
              <a:t> and a global </a:t>
            </a:r>
            <a:r>
              <a:rPr lang="fr-FR" dirty="0" err="1"/>
              <a:t>presence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sets new standards in IP management </a:t>
            </a:r>
            <a:r>
              <a:rPr lang="fr-FR" dirty="0" err="1"/>
              <a:t>worldwide</a:t>
            </a:r>
            <a:r>
              <a:rPr lang="fr-FR" dirty="0"/>
              <a:t>. By </a:t>
            </a:r>
            <a:r>
              <a:rPr lang="fr-FR" dirty="0" err="1"/>
              <a:t>accelerating</a:t>
            </a:r>
            <a:r>
              <a:rPr lang="fr-FR" dirty="0"/>
              <a:t> innovation, </a:t>
            </a:r>
            <a:r>
              <a:rPr lang="fr-FR" dirty="0" err="1"/>
              <a:t>mitigating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and </a:t>
            </a:r>
            <a:r>
              <a:rPr lang="fr-FR" dirty="0" err="1"/>
              <a:t>driving</a:t>
            </a:r>
            <a:r>
              <a:rPr lang="fr-FR" dirty="0"/>
              <a:t> </a:t>
            </a:r>
            <a:r>
              <a:rPr lang="fr-FR" dirty="0" err="1"/>
              <a:t>sustainable</a:t>
            </a:r>
            <a:r>
              <a:rPr lang="fr-FR" dirty="0"/>
              <a:t> </a:t>
            </a:r>
            <a:r>
              <a:rPr lang="fr-FR" dirty="0" err="1"/>
              <a:t>competitive</a:t>
            </a:r>
            <a:r>
              <a:rPr lang="fr-FR" dirty="0"/>
              <a:t> </a:t>
            </a:r>
            <a:r>
              <a:rPr lang="fr-FR" dirty="0" err="1"/>
              <a:t>advantage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become</a:t>
            </a:r>
            <a:r>
              <a:rPr lang="fr-FR" dirty="0"/>
              <a:t> the </a:t>
            </a:r>
            <a:r>
              <a:rPr lang="fr-FR" dirty="0" err="1"/>
              <a:t>trusted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 for brand leaders and </a:t>
            </a:r>
            <a:r>
              <a:rPr lang="fr-FR" dirty="0" err="1"/>
              <a:t>innovators</a:t>
            </a:r>
            <a:r>
              <a:rPr lang="fr-FR" dirty="0"/>
              <a:t> </a:t>
            </a:r>
            <a:r>
              <a:rPr lang="fr-FR" dirty="0" err="1"/>
              <a:t>worldwide</a:t>
            </a:r>
            <a:r>
              <a:rPr lang="fr-FR" dirty="0"/>
              <a:t>.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5FBF670-FBB8-C612-0AEF-EA8683A3A0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1820" y="3222625"/>
            <a:ext cx="2148914" cy="443198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history</a:t>
            </a:r>
            <a:r>
              <a:rPr lang="fr-FR" dirty="0"/>
              <a:t> of innovation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059C0C7-C108-2CB0-EE00-DE9597DED5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err="1"/>
              <a:t>With</a:t>
            </a:r>
            <a:r>
              <a:rPr lang="fr-FR" dirty="0"/>
              <a:t> a global team of over IP attorneys and </a:t>
            </a:r>
            <a:r>
              <a:rPr lang="fr-FR" dirty="0" err="1"/>
              <a:t>specialists</a:t>
            </a:r>
            <a:r>
              <a:rPr lang="fr-FR" dirty="0"/>
              <a:t>, </a:t>
            </a:r>
            <a:r>
              <a:rPr lang="fr-FR" dirty="0" err="1"/>
              <a:t>Novagraaf</a:t>
            </a:r>
            <a:r>
              <a:rPr lang="fr-FR" dirty="0"/>
              <a:t> </a:t>
            </a:r>
            <a:r>
              <a:rPr lang="fr-FR" dirty="0" err="1"/>
              <a:t>offers</a:t>
            </a:r>
            <a:r>
              <a:rPr lang="fr-FR" dirty="0"/>
              <a:t> expertise and support </a:t>
            </a:r>
            <a:r>
              <a:rPr lang="fr-FR" dirty="0" err="1"/>
              <a:t>wherever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clients </a:t>
            </a:r>
            <a:r>
              <a:rPr lang="fr-FR" dirty="0" err="1"/>
              <a:t>need</a:t>
            </a:r>
            <a:r>
              <a:rPr lang="fr-FR" dirty="0"/>
              <a:t> us. </a:t>
            </a:r>
            <a:r>
              <a:rPr lang="fr-FR" dirty="0" err="1"/>
              <a:t>Backed</a:t>
            </a:r>
            <a:r>
              <a:rPr lang="fr-FR" dirty="0"/>
              <a:t> by </a:t>
            </a:r>
            <a:r>
              <a:rPr lang="fr-FR" dirty="0" err="1"/>
              <a:t>Questel’s</a:t>
            </a:r>
            <a:r>
              <a:rPr lang="fr-FR" dirty="0"/>
              <a:t> best-in-class </a:t>
            </a:r>
            <a:r>
              <a:rPr lang="fr-FR" dirty="0" err="1"/>
              <a:t>technology</a:t>
            </a:r>
            <a:r>
              <a:rPr lang="fr-FR" dirty="0"/>
              <a:t> and </a:t>
            </a:r>
            <a:r>
              <a:rPr lang="fr-FR" dirty="0" err="1"/>
              <a:t>integrated</a:t>
            </a:r>
            <a:r>
              <a:rPr lang="fr-FR" dirty="0"/>
              <a:t> solutions,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deliver</a:t>
            </a:r>
            <a:r>
              <a:rPr lang="fr-FR" dirty="0"/>
              <a:t> a </a:t>
            </a:r>
            <a:r>
              <a:rPr lang="fr-FR" dirty="0" err="1"/>
              <a:t>holistic</a:t>
            </a:r>
            <a:r>
              <a:rPr lang="fr-FR" dirty="0"/>
              <a:t> service </a:t>
            </a:r>
            <a:r>
              <a:rPr lang="fr-FR" dirty="0" err="1"/>
              <a:t>spanning</a:t>
            </a:r>
            <a:r>
              <a:rPr lang="fr-FR" dirty="0"/>
              <a:t> an </a:t>
            </a:r>
            <a:r>
              <a:rPr lang="fr-FR" dirty="0" err="1"/>
              <a:t>expanded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footprint</a:t>
            </a:r>
            <a:r>
              <a:rPr lang="fr-FR" dirty="0"/>
              <a:t> and </a:t>
            </a:r>
            <a:r>
              <a:rPr lang="fr-FR" dirty="0" err="1"/>
              <a:t>coordinated</a:t>
            </a:r>
            <a:r>
              <a:rPr lang="fr-FR" dirty="0"/>
              <a:t> global </a:t>
            </a:r>
            <a:r>
              <a:rPr lang="fr-FR" dirty="0" err="1"/>
              <a:t>reach</a:t>
            </a:r>
            <a:r>
              <a:rPr lang="fr-FR" dirty="0"/>
              <a:t>. By </a:t>
            </a:r>
            <a:r>
              <a:rPr lang="fr-FR" dirty="0" err="1"/>
              <a:t>uniting</a:t>
            </a:r>
            <a:r>
              <a:rPr lang="fr-FR" dirty="0"/>
              <a:t> </a:t>
            </a:r>
            <a:r>
              <a:rPr lang="fr-FR" dirty="0" err="1"/>
              <a:t>deep</a:t>
            </a:r>
            <a:r>
              <a:rPr lang="fr-FR" dirty="0"/>
              <a:t> local </a:t>
            </a:r>
            <a:r>
              <a:rPr lang="fr-FR" dirty="0" err="1"/>
              <a:t>knowledge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global </a:t>
            </a:r>
            <a:r>
              <a:rPr lang="fr-FR" dirty="0" err="1"/>
              <a:t>reach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craft</a:t>
            </a:r>
            <a:r>
              <a:rPr lang="fr-FR" dirty="0"/>
              <a:t> </a:t>
            </a:r>
            <a:r>
              <a:rPr lang="fr-FR" dirty="0" err="1"/>
              <a:t>dynamic</a:t>
            </a:r>
            <a:r>
              <a:rPr lang="fr-FR" dirty="0"/>
              <a:t>, efficient and </a:t>
            </a:r>
            <a:r>
              <a:rPr lang="fr-FR" dirty="0" err="1"/>
              <a:t>commercially-driven</a:t>
            </a:r>
            <a:r>
              <a:rPr lang="fr-FR" dirty="0"/>
              <a:t> solutions </a:t>
            </a:r>
            <a:r>
              <a:rPr lang="fr-FR" dirty="0" err="1"/>
              <a:t>precisely</a:t>
            </a:r>
            <a:r>
              <a:rPr lang="fr-FR" dirty="0"/>
              <a:t> </a:t>
            </a:r>
            <a:r>
              <a:rPr lang="fr-FR" dirty="0" err="1"/>
              <a:t>aligned</a:t>
            </a:r>
            <a:r>
              <a:rPr lang="fr-FR" dirty="0"/>
              <a:t> to </a:t>
            </a:r>
            <a:r>
              <a:rPr lang="fr-FR" dirty="0" err="1"/>
              <a:t>your</a:t>
            </a:r>
            <a:r>
              <a:rPr lang="fr-FR" dirty="0"/>
              <a:t> business objectives.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677B7A6-0597-5B0A-CB81-926F9500D6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82917" y="3222625"/>
            <a:ext cx="2148914" cy="443198"/>
          </a:xfrm>
        </p:spPr>
        <p:txBody>
          <a:bodyPr/>
          <a:lstStyle/>
          <a:p>
            <a:r>
              <a:rPr lang="fr-FR" dirty="0"/>
              <a:t>Local expertise, global </a:t>
            </a:r>
            <a:r>
              <a:rPr lang="fr-FR" dirty="0" err="1"/>
              <a:t>reach</a:t>
            </a:r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F2E668E-E066-5242-4D41-9458529CA3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Novagraaf</a:t>
            </a:r>
            <a:r>
              <a:rPr lang="fr-FR" dirty="0"/>
              <a:t>,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 for IP </a:t>
            </a:r>
            <a:r>
              <a:rPr lang="fr-FR" dirty="0" err="1"/>
              <a:t>strategy</a:t>
            </a:r>
            <a:r>
              <a:rPr lang="fr-FR" dirty="0"/>
              <a:t>, protection and </a:t>
            </a:r>
            <a:r>
              <a:rPr lang="fr-FR" dirty="0" err="1"/>
              <a:t>enforcement</a:t>
            </a:r>
            <a:r>
              <a:rPr lang="fr-FR" dirty="0"/>
              <a:t> </a:t>
            </a:r>
          </a:p>
          <a:p>
            <a:r>
              <a:rPr lang="fr-FR" sz="1400" b="0" dirty="0" err="1"/>
              <a:t>Novagraaf</a:t>
            </a:r>
            <a:r>
              <a:rPr lang="fr-FR" sz="1400" b="0" dirty="0"/>
              <a:t> </a:t>
            </a:r>
            <a:r>
              <a:rPr lang="fr-FR" sz="1400" b="0" dirty="0" err="1"/>
              <a:t>is</a:t>
            </a:r>
            <a:r>
              <a:rPr lang="fr-FR" sz="1400" b="0" dirty="0"/>
              <a:t> a global leader in </a:t>
            </a:r>
            <a:r>
              <a:rPr lang="fr-FR" sz="1400" b="0" dirty="0" err="1"/>
              <a:t>intellectual</a:t>
            </a:r>
            <a:r>
              <a:rPr lang="fr-FR" sz="1400" b="0" dirty="0"/>
              <a:t> </a:t>
            </a:r>
            <a:r>
              <a:rPr lang="fr-FR" sz="1400" b="0" dirty="0" err="1"/>
              <a:t>property</a:t>
            </a:r>
            <a:r>
              <a:rPr lang="fr-FR" sz="1400" b="0" dirty="0"/>
              <a:t> (IP) protection. </a:t>
            </a:r>
            <a:r>
              <a:rPr lang="fr-FR" sz="1400" b="0" dirty="0" err="1"/>
              <a:t>With</a:t>
            </a:r>
            <a:r>
              <a:rPr lang="fr-FR" sz="1400" b="0" dirty="0"/>
              <a:t> a </a:t>
            </a:r>
            <a:r>
              <a:rPr lang="fr-FR" sz="1400" b="0" dirty="0" err="1"/>
              <a:t>worldwide</a:t>
            </a:r>
            <a:r>
              <a:rPr lang="fr-FR" sz="1400" b="0" dirty="0"/>
              <a:t> network and a team of </a:t>
            </a:r>
            <a:r>
              <a:rPr lang="fr-FR" sz="1400" b="0" dirty="0" err="1"/>
              <a:t>dedicated</a:t>
            </a:r>
            <a:r>
              <a:rPr lang="fr-FR" sz="1400" b="0" dirty="0"/>
              <a:t> experts, </a:t>
            </a:r>
            <a:r>
              <a:rPr lang="fr-FR" sz="1400" b="0" dirty="0" err="1"/>
              <a:t>we</a:t>
            </a:r>
            <a:r>
              <a:rPr lang="fr-FR" sz="1400" b="0" dirty="0"/>
              <a:t> support more </a:t>
            </a:r>
            <a:r>
              <a:rPr lang="fr-FR" sz="1400" b="0" dirty="0" err="1"/>
              <a:t>than</a:t>
            </a:r>
            <a:r>
              <a:rPr lang="fr-FR" sz="1400" b="0" dirty="0"/>
              <a:t> 15,000 clients </a:t>
            </a:r>
            <a:r>
              <a:rPr lang="fr-FR" sz="1400" b="0" dirty="0" err="1"/>
              <a:t>across</a:t>
            </a:r>
            <a:r>
              <a:rPr lang="fr-FR" sz="1400" b="0" dirty="0"/>
              <a:t> industries and continents. </a:t>
            </a:r>
            <a:r>
              <a:rPr lang="fr-FR" sz="1400" b="0" dirty="0" err="1"/>
              <a:t>From</a:t>
            </a:r>
            <a:r>
              <a:rPr lang="fr-FR" sz="1400" b="0" dirty="0"/>
              <a:t> disruptive start-ups to </a:t>
            </a:r>
            <a:r>
              <a:rPr lang="fr-FR" sz="1400" b="0" dirty="0" err="1"/>
              <a:t>established</a:t>
            </a:r>
            <a:r>
              <a:rPr lang="fr-FR" sz="1400" b="0" dirty="0"/>
              <a:t> </a:t>
            </a:r>
            <a:r>
              <a:rPr lang="fr-FR" sz="1400" b="0" dirty="0" err="1"/>
              <a:t>multinationals</a:t>
            </a:r>
            <a:r>
              <a:rPr lang="fr-FR" sz="1400" b="0" dirty="0"/>
              <a:t>, </a:t>
            </a:r>
            <a:r>
              <a:rPr lang="fr-FR" sz="1400" b="0" dirty="0" err="1"/>
              <a:t>we</a:t>
            </a:r>
            <a:r>
              <a:rPr lang="fr-FR" sz="1400" b="0" dirty="0"/>
              <a:t> help to </a:t>
            </a:r>
            <a:r>
              <a:rPr lang="fr-FR" sz="1400" b="0" dirty="0" err="1"/>
              <a:t>protect</a:t>
            </a:r>
            <a:r>
              <a:rPr lang="fr-FR" sz="1400" b="0" dirty="0"/>
              <a:t> the </a:t>
            </a:r>
            <a:r>
              <a:rPr lang="fr-FR" sz="1400" b="0" dirty="0" err="1"/>
              <a:t>creativity</a:t>
            </a:r>
            <a:r>
              <a:rPr lang="fr-FR" sz="1400" b="0" dirty="0"/>
              <a:t> and innovations </a:t>
            </a:r>
            <a:r>
              <a:rPr lang="fr-FR" sz="1400" b="0" dirty="0" err="1"/>
              <a:t>that</a:t>
            </a:r>
            <a:r>
              <a:rPr lang="fr-FR" sz="1400" b="0" dirty="0"/>
              <a:t> set </a:t>
            </a:r>
            <a:r>
              <a:rPr lang="fr-FR" sz="1400" b="0" dirty="0" err="1"/>
              <a:t>them</a:t>
            </a:r>
            <a:r>
              <a:rPr lang="fr-FR" sz="1400" b="0" dirty="0"/>
              <a:t> </a:t>
            </a:r>
            <a:r>
              <a:rPr lang="fr-FR" sz="1400" b="0" dirty="0" err="1"/>
              <a:t>apart</a:t>
            </a:r>
            <a:r>
              <a:rPr lang="fr-FR" sz="1400" b="0" dirty="0"/>
              <a:t>. </a:t>
            </a:r>
            <a:endParaRPr lang="fr-TN" sz="1400" b="0" dirty="0"/>
          </a:p>
        </p:txBody>
      </p:sp>
    </p:spTree>
    <p:extLst>
      <p:ext uri="{BB962C8B-B14F-4D97-AF65-F5344CB8AC3E}">
        <p14:creationId xmlns:p14="http://schemas.microsoft.com/office/powerpoint/2010/main" val="17732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7FF72-2B3C-2F34-C7AF-9042E427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support bridging global IP management with US innovation markets.</a:t>
            </a:r>
            <a:endParaRPr lang="fr-TN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4726A82-FAA7-E50E-9501-77923AFA91E9}"/>
              </a:ext>
            </a:extLst>
          </p:cNvPr>
          <p:cNvSpPr txBox="1">
            <a:spLocks/>
          </p:cNvSpPr>
          <p:nvPr/>
        </p:nvSpPr>
        <p:spPr>
          <a:xfrm>
            <a:off x="5957756" y="5862888"/>
            <a:ext cx="2101362" cy="235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1400" b="1" i="0" kern="1200" dirty="0" err="1">
                <a:solidFill>
                  <a:srgbClr val="10285D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pPr algn="l"/>
            <a:r>
              <a:rPr lang="en-US" dirty="0"/>
              <a:t>Your trusted IP partner with unmatched local expertise and pan-European reach.</a:t>
            </a:r>
            <a:endParaRPr lang="it-IT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B42D4F8-A884-F709-8C30-A4EEDE516A01}"/>
              </a:ext>
            </a:extLst>
          </p:cNvPr>
          <p:cNvSpPr txBox="1">
            <a:spLocks/>
          </p:cNvSpPr>
          <p:nvPr/>
        </p:nvSpPr>
        <p:spPr>
          <a:xfrm>
            <a:off x="9010922" y="1050665"/>
            <a:ext cx="2101362" cy="235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1400" b="1" i="0" kern="1200" dirty="0" err="1">
                <a:solidFill>
                  <a:srgbClr val="10285D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pPr algn="l"/>
            <a:r>
              <a:rPr lang="en-US" dirty="0"/>
              <a:t>Regional insight and collaboration powering IP protection in dynamic Asian markets.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47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CD99AFF-D6F1-DCE5-8C33-70A425129F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r>
              <a:rPr lang="fr-TN">
                <a:latin typeface="Century Gothic"/>
              </a:rPr>
              <a:t>Mission &amp; vision</a:t>
            </a:r>
            <a:endParaRPr lang="fr-TN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466032-24FA-E443-0800-12A8ADE292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F4AD8D-0460-A521-5553-02B5CBBA8B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3068121"/>
            <a:ext cx="3132563" cy="2932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300" dirty="0"/>
              <a:t>At </a:t>
            </a:r>
            <a:r>
              <a:rPr lang="fr-FR" sz="1300" dirty="0" err="1"/>
              <a:t>Novagraaf</a:t>
            </a:r>
            <a:r>
              <a:rPr lang="fr-FR" sz="1300" dirty="0"/>
              <a:t>, </a:t>
            </a:r>
            <a:r>
              <a:rPr lang="fr-FR" sz="1300" dirty="0" err="1"/>
              <a:t>our</a:t>
            </a:r>
            <a:r>
              <a:rPr lang="fr-FR" sz="1300" dirty="0"/>
              <a:t> </a:t>
            </a:r>
            <a:r>
              <a:rPr lang="fr-FR" sz="1300" dirty="0" err="1"/>
              <a:t>purpose</a:t>
            </a:r>
            <a:r>
              <a:rPr lang="fr-FR" sz="1300" dirty="0"/>
              <a:t> </a:t>
            </a:r>
            <a:r>
              <a:rPr lang="fr-FR" sz="1300" dirty="0" err="1"/>
              <a:t>is</a:t>
            </a:r>
            <a:r>
              <a:rPr lang="fr-FR" sz="1300" dirty="0"/>
              <a:t> </a:t>
            </a:r>
            <a:r>
              <a:rPr lang="fr-FR" sz="1300" dirty="0" err="1"/>
              <a:t>clear</a:t>
            </a:r>
            <a:r>
              <a:rPr lang="fr-FR" sz="1300" dirty="0"/>
              <a:t>. </a:t>
            </a:r>
            <a:r>
              <a:rPr lang="fr-FR" sz="1300" dirty="0" err="1"/>
              <a:t>We</a:t>
            </a:r>
            <a:r>
              <a:rPr lang="fr-FR" sz="1300" dirty="0"/>
              <a:t> come to </a:t>
            </a:r>
            <a:r>
              <a:rPr lang="fr-FR" sz="1300" dirty="0" err="1"/>
              <a:t>work</a:t>
            </a:r>
            <a:r>
              <a:rPr lang="fr-FR" sz="1300" dirty="0"/>
              <a:t> </a:t>
            </a:r>
            <a:r>
              <a:rPr lang="fr-FR" sz="1300" dirty="0" err="1"/>
              <a:t>every</a:t>
            </a:r>
            <a:r>
              <a:rPr lang="fr-FR" sz="1300" dirty="0"/>
              <a:t> </a:t>
            </a:r>
            <a:r>
              <a:rPr lang="fr-FR" sz="1300" dirty="0" err="1"/>
              <a:t>morning</a:t>
            </a:r>
            <a:r>
              <a:rPr lang="fr-FR" sz="1300" dirty="0"/>
              <a:t> </a:t>
            </a:r>
            <a:r>
              <a:rPr lang="fr-FR" sz="1300" dirty="0" err="1"/>
              <a:t>knowing</a:t>
            </a:r>
            <a:r>
              <a:rPr lang="fr-FR" sz="1300" dirty="0"/>
              <a:t> </a:t>
            </a:r>
            <a:r>
              <a:rPr lang="fr-FR" sz="1300" dirty="0" err="1"/>
              <a:t>we</a:t>
            </a:r>
            <a:r>
              <a:rPr lang="fr-FR" sz="1300" dirty="0"/>
              <a:t> </a:t>
            </a:r>
            <a:r>
              <a:rPr lang="fr-FR" sz="1300" dirty="0" err="1"/>
              <a:t>empower</a:t>
            </a:r>
            <a:r>
              <a:rPr lang="fr-FR" sz="1300" dirty="0"/>
              <a:t> the </a:t>
            </a:r>
            <a:r>
              <a:rPr lang="fr-FR" sz="1300" dirty="0" err="1"/>
              <a:t>creators</a:t>
            </a:r>
            <a:r>
              <a:rPr lang="fr-FR" sz="1300" dirty="0"/>
              <a:t>, entrepreneurs and </a:t>
            </a:r>
            <a:r>
              <a:rPr lang="fr-FR" sz="1300" dirty="0" err="1"/>
              <a:t>visionaries</a:t>
            </a:r>
            <a:r>
              <a:rPr lang="fr-FR" sz="1300" dirty="0"/>
              <a:t> </a:t>
            </a:r>
            <a:r>
              <a:rPr lang="fr-FR" sz="1300" dirty="0" err="1"/>
              <a:t>shaping</a:t>
            </a:r>
            <a:r>
              <a:rPr lang="fr-FR" sz="1300" dirty="0"/>
              <a:t> the future. On </a:t>
            </a:r>
            <a:r>
              <a:rPr lang="fr-FR" sz="1300" dirty="0" err="1"/>
              <a:t>their</a:t>
            </a:r>
            <a:r>
              <a:rPr lang="fr-FR" sz="1300" dirty="0"/>
              <a:t> </a:t>
            </a:r>
            <a:r>
              <a:rPr lang="fr-FR" sz="1300" dirty="0" err="1"/>
              <a:t>behalf</a:t>
            </a:r>
            <a:r>
              <a:rPr lang="fr-FR" sz="1300" dirty="0"/>
              <a:t>, </a:t>
            </a:r>
            <a:r>
              <a:rPr lang="fr-FR" sz="1300" dirty="0" err="1"/>
              <a:t>we</a:t>
            </a:r>
            <a:r>
              <a:rPr lang="fr-FR" sz="1300" dirty="0"/>
              <a:t> </a:t>
            </a:r>
            <a:r>
              <a:rPr lang="fr-FR" sz="1300" dirty="0" err="1"/>
              <a:t>don’t</a:t>
            </a:r>
            <a:r>
              <a:rPr lang="fr-FR" sz="1300" dirty="0"/>
              <a:t> </a:t>
            </a:r>
            <a:r>
              <a:rPr lang="fr-FR" sz="1300" dirty="0" err="1"/>
              <a:t>just</a:t>
            </a:r>
            <a:r>
              <a:rPr lang="fr-FR" sz="1300" dirty="0"/>
              <a:t> manage IP – </a:t>
            </a:r>
            <a:r>
              <a:rPr lang="fr-FR" sz="1300" dirty="0" err="1"/>
              <a:t>together</a:t>
            </a:r>
            <a:r>
              <a:rPr lang="fr-FR" sz="1300" dirty="0"/>
              <a:t>, </a:t>
            </a:r>
            <a:r>
              <a:rPr lang="fr-FR" sz="1300" dirty="0" err="1"/>
              <a:t>we</a:t>
            </a:r>
            <a:r>
              <a:rPr lang="fr-FR" sz="1300" dirty="0"/>
              <a:t> help </a:t>
            </a:r>
            <a:r>
              <a:rPr lang="fr-FR" sz="1300" dirty="0" err="1"/>
              <a:t>safeguard</a:t>
            </a:r>
            <a:r>
              <a:rPr lang="fr-FR" sz="1300" dirty="0"/>
              <a:t> the </a:t>
            </a:r>
            <a:r>
              <a:rPr lang="fr-FR" sz="1300" dirty="0" err="1"/>
              <a:t>ideas</a:t>
            </a:r>
            <a:r>
              <a:rPr lang="fr-FR" sz="1300" dirty="0"/>
              <a:t> </a:t>
            </a:r>
            <a:r>
              <a:rPr lang="fr-FR" sz="1300" dirty="0" err="1"/>
              <a:t>that</a:t>
            </a:r>
            <a:r>
              <a:rPr lang="fr-FR" sz="1300" dirty="0"/>
              <a:t> drive </a:t>
            </a:r>
            <a:r>
              <a:rPr lang="fr-FR" sz="1300" dirty="0" err="1"/>
              <a:t>progress</a:t>
            </a:r>
            <a:r>
              <a:rPr lang="fr-FR" sz="1300" dirty="0"/>
              <a:t>.</a:t>
            </a:r>
            <a:br>
              <a:rPr lang="fr-FR" sz="1300" dirty="0"/>
            </a:br>
            <a:r>
              <a:rPr lang="fr-FR" sz="1300" dirty="0"/>
              <a:t>Our </a:t>
            </a:r>
            <a:r>
              <a:rPr lang="fr-FR" sz="1300" dirty="0" err="1"/>
              <a:t>work</a:t>
            </a:r>
            <a:r>
              <a:rPr lang="fr-FR" sz="1300" dirty="0"/>
              <a:t> </a:t>
            </a:r>
            <a:r>
              <a:rPr lang="fr-FR" sz="1300" dirty="0" err="1"/>
              <a:t>is</a:t>
            </a:r>
            <a:r>
              <a:rPr lang="fr-FR" sz="1300" dirty="0"/>
              <a:t> </a:t>
            </a:r>
            <a:r>
              <a:rPr lang="fr-FR" sz="1300" dirty="0" err="1"/>
              <a:t>driven</a:t>
            </a:r>
            <a:r>
              <a:rPr lang="fr-FR" sz="1300" dirty="0"/>
              <a:t> by one simple </a:t>
            </a:r>
            <a:r>
              <a:rPr lang="fr-FR" sz="1300" dirty="0" err="1"/>
              <a:t>belief</a:t>
            </a:r>
            <a:r>
              <a:rPr lang="fr-FR" sz="1300" dirty="0"/>
              <a:t>: good </a:t>
            </a:r>
            <a:r>
              <a:rPr lang="fr-FR" sz="1300" dirty="0" err="1"/>
              <a:t>is</a:t>
            </a:r>
            <a:r>
              <a:rPr lang="fr-FR" sz="1300" dirty="0"/>
              <a:t> </a:t>
            </a:r>
            <a:r>
              <a:rPr lang="fr-FR" sz="1300" dirty="0" err="1"/>
              <a:t>never</a:t>
            </a:r>
            <a:r>
              <a:rPr lang="fr-FR" sz="1300" dirty="0"/>
              <a:t> good </a:t>
            </a:r>
            <a:r>
              <a:rPr lang="fr-FR" sz="1300" dirty="0" err="1"/>
              <a:t>enough</a:t>
            </a:r>
            <a:r>
              <a:rPr lang="fr-FR" sz="1300" dirty="0"/>
              <a:t>. </a:t>
            </a:r>
            <a:r>
              <a:rPr lang="fr-FR" sz="1300" dirty="0" err="1"/>
              <a:t>We</a:t>
            </a:r>
            <a:r>
              <a:rPr lang="fr-FR" sz="1300" dirty="0"/>
              <a:t> are </a:t>
            </a:r>
            <a:r>
              <a:rPr lang="fr-FR" sz="1300" dirty="0" err="1"/>
              <a:t>committed</a:t>
            </a:r>
            <a:r>
              <a:rPr lang="fr-FR" sz="1300" dirty="0"/>
              <a:t> to </a:t>
            </a:r>
            <a:r>
              <a:rPr lang="fr-FR" sz="1300" dirty="0" err="1"/>
              <a:t>delivering</a:t>
            </a:r>
            <a:r>
              <a:rPr lang="fr-FR" sz="1300" dirty="0"/>
              <a:t> the </a:t>
            </a:r>
            <a:r>
              <a:rPr lang="fr-FR" sz="1300" dirty="0" err="1"/>
              <a:t>highest</a:t>
            </a:r>
            <a:r>
              <a:rPr lang="fr-FR" sz="1300" dirty="0"/>
              <a:t> standards of </a:t>
            </a:r>
            <a:r>
              <a:rPr lang="fr-FR" sz="1300" dirty="0" err="1"/>
              <a:t>advice</a:t>
            </a:r>
            <a:r>
              <a:rPr lang="fr-FR" sz="1300" dirty="0"/>
              <a:t> and service </a:t>
            </a:r>
            <a:r>
              <a:rPr lang="fr-FR" sz="1300" dirty="0" err="1"/>
              <a:t>because</a:t>
            </a:r>
            <a:r>
              <a:rPr lang="fr-FR" sz="1300" dirty="0"/>
              <a:t> </a:t>
            </a:r>
            <a:r>
              <a:rPr lang="fr-FR" sz="1300" dirty="0" err="1"/>
              <a:t>we</a:t>
            </a:r>
            <a:r>
              <a:rPr lang="fr-FR" sz="1300" dirty="0"/>
              <a:t> know how </a:t>
            </a:r>
            <a:r>
              <a:rPr lang="fr-FR" sz="1300" dirty="0" err="1"/>
              <a:t>much</a:t>
            </a:r>
            <a:r>
              <a:rPr lang="fr-FR" sz="1300" dirty="0"/>
              <a:t> </a:t>
            </a:r>
            <a:r>
              <a:rPr lang="fr-FR" sz="1300" dirty="0" err="1"/>
              <a:t>is</a:t>
            </a:r>
            <a:r>
              <a:rPr lang="fr-FR" sz="1300" dirty="0"/>
              <a:t> at </a:t>
            </a:r>
            <a:r>
              <a:rPr lang="fr-FR" sz="1300" dirty="0" err="1"/>
              <a:t>stake</a:t>
            </a:r>
            <a:r>
              <a:rPr lang="fr-FR" sz="1300" dirty="0"/>
              <a:t>. </a:t>
            </a:r>
          </a:p>
        </p:txBody>
      </p:sp>
      <p:pic>
        <p:nvPicPr>
          <p:cNvPr id="14" name="Espace réservé pour une image  13" descr="Une image contenant logo, clipart, Graphique, cercle&#10;&#10;Le contenu généré par l’IA peut être incorrect.">
            <a:extLst>
              <a:ext uri="{FF2B5EF4-FFF2-40B4-BE49-F238E27FC236}">
                <a16:creationId xmlns:a16="http://schemas.microsoft.com/office/drawing/2014/main" id="{2BD39B9D-516B-FA94-BE51-222616F79DA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t="405" b="405"/>
          <a:stretch>
            <a:fillRect/>
          </a:stretch>
        </p:blipFill>
        <p:spPr>
          <a:xfrm>
            <a:off x="951712" y="1418623"/>
            <a:ext cx="587794" cy="583213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F78A66C-484B-52AA-BE14-35FCDAFBF1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4757" y="3068121"/>
            <a:ext cx="3132563" cy="2932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300" dirty="0"/>
              <a:t>Driven by </a:t>
            </a:r>
            <a:r>
              <a:rPr lang="fr-FR" sz="1300" dirty="0" err="1"/>
              <a:t>our</a:t>
            </a:r>
            <a:r>
              <a:rPr lang="fr-FR" sz="1300" dirty="0"/>
              <a:t> </a:t>
            </a:r>
            <a:r>
              <a:rPr lang="fr-FR" sz="1300" dirty="0" err="1"/>
              <a:t>core</a:t>
            </a:r>
            <a:r>
              <a:rPr lang="fr-FR" sz="1300" dirty="0"/>
              <a:t> values – </a:t>
            </a:r>
            <a:r>
              <a:rPr lang="fr-FR" sz="1300" dirty="0" err="1"/>
              <a:t>courtesy</a:t>
            </a:r>
            <a:r>
              <a:rPr lang="fr-FR" sz="1300" dirty="0"/>
              <a:t>, </a:t>
            </a:r>
            <a:r>
              <a:rPr lang="fr-FR" sz="1300" dirty="0" err="1"/>
              <a:t>honesty</a:t>
            </a:r>
            <a:r>
              <a:rPr lang="fr-FR" sz="1300" dirty="0"/>
              <a:t> and courage  – </a:t>
            </a:r>
            <a:r>
              <a:rPr lang="fr-FR" sz="1300" dirty="0" err="1"/>
              <a:t>we</a:t>
            </a:r>
            <a:r>
              <a:rPr lang="fr-FR" sz="1300" dirty="0"/>
              <a:t> are </a:t>
            </a:r>
            <a:r>
              <a:rPr lang="fr-FR" sz="1300" dirty="0" err="1"/>
              <a:t>passionate</a:t>
            </a:r>
            <a:r>
              <a:rPr lang="fr-FR" sz="1300" dirty="0"/>
              <a:t> about building lasting client </a:t>
            </a:r>
            <a:r>
              <a:rPr lang="fr-FR" sz="1300" dirty="0" err="1"/>
              <a:t>relationships</a:t>
            </a:r>
            <a:r>
              <a:rPr lang="fr-FR" sz="1300" dirty="0"/>
              <a:t>, </a:t>
            </a:r>
            <a:r>
              <a:rPr lang="fr-FR" sz="1300" dirty="0" err="1"/>
              <a:t>empowering</a:t>
            </a:r>
            <a:r>
              <a:rPr lang="fr-FR" sz="1300" dirty="0"/>
              <a:t> </a:t>
            </a:r>
            <a:r>
              <a:rPr lang="fr-FR" sz="1300" dirty="0" err="1"/>
              <a:t>our</a:t>
            </a:r>
            <a:r>
              <a:rPr lang="fr-FR" sz="1300" dirty="0"/>
              <a:t> people and </a:t>
            </a:r>
            <a:r>
              <a:rPr lang="fr-FR" sz="1300" dirty="0" err="1"/>
              <a:t>guiding</a:t>
            </a:r>
            <a:r>
              <a:rPr lang="fr-FR" sz="1300" dirty="0"/>
              <a:t> organisations </a:t>
            </a:r>
            <a:r>
              <a:rPr lang="fr-FR" sz="1300" dirty="0" err="1"/>
              <a:t>through</a:t>
            </a:r>
            <a:r>
              <a:rPr lang="fr-FR" sz="1300" dirty="0"/>
              <a:t> the </a:t>
            </a:r>
            <a:r>
              <a:rPr lang="fr-FR" sz="1300" dirty="0" err="1"/>
              <a:t>complexities</a:t>
            </a:r>
            <a:r>
              <a:rPr lang="fr-FR" sz="1300" dirty="0"/>
              <a:t> of IP management.</a:t>
            </a:r>
            <a:br>
              <a:rPr lang="fr-FR" sz="1300" dirty="0"/>
            </a:br>
            <a:r>
              <a:rPr lang="fr-FR" sz="1300" dirty="0" err="1"/>
              <a:t>We</a:t>
            </a:r>
            <a:r>
              <a:rPr lang="fr-FR" sz="1300" dirty="0"/>
              <a:t> put </a:t>
            </a:r>
            <a:r>
              <a:rPr lang="fr-FR" sz="1300" dirty="0" err="1"/>
              <a:t>customer</a:t>
            </a:r>
            <a:r>
              <a:rPr lang="fr-FR" sz="1300" dirty="0"/>
              <a:t> </a:t>
            </a:r>
            <a:r>
              <a:rPr lang="fr-FR" sz="1300" dirty="0" err="1"/>
              <a:t>experience</a:t>
            </a:r>
            <a:r>
              <a:rPr lang="fr-FR" sz="1300" dirty="0"/>
              <a:t> at the </a:t>
            </a:r>
            <a:r>
              <a:rPr lang="fr-FR" sz="1300" dirty="0" err="1"/>
              <a:t>heart</a:t>
            </a:r>
            <a:r>
              <a:rPr lang="fr-FR" sz="1300" dirty="0"/>
              <a:t> of </a:t>
            </a:r>
            <a:r>
              <a:rPr lang="fr-FR" sz="1300" dirty="0" err="1"/>
              <a:t>every</a:t>
            </a:r>
            <a:r>
              <a:rPr lang="fr-FR" sz="1300" dirty="0"/>
              <a:t> interaction, </a:t>
            </a:r>
            <a:r>
              <a:rPr lang="fr-FR" sz="1300" dirty="0" err="1"/>
              <a:t>ensuring</a:t>
            </a:r>
            <a:r>
              <a:rPr lang="fr-FR" sz="1300" dirty="0"/>
              <a:t> </a:t>
            </a:r>
            <a:r>
              <a:rPr lang="fr-FR" sz="1300" dirty="0" err="1"/>
              <a:t>our</a:t>
            </a:r>
            <a:r>
              <a:rPr lang="fr-FR" sz="1300" dirty="0"/>
              <a:t> service </a:t>
            </a:r>
            <a:r>
              <a:rPr lang="fr-FR" sz="1300" dirty="0" err="1"/>
              <a:t>is</a:t>
            </a:r>
            <a:r>
              <a:rPr lang="fr-FR" sz="1300" dirty="0"/>
              <a:t> </a:t>
            </a:r>
            <a:r>
              <a:rPr lang="fr-FR" sz="1300" dirty="0" err="1"/>
              <a:t>personalised</a:t>
            </a:r>
            <a:r>
              <a:rPr lang="fr-FR" sz="1300" dirty="0"/>
              <a:t>, </a:t>
            </a:r>
            <a:r>
              <a:rPr lang="fr-FR" sz="1300" dirty="0" err="1"/>
              <a:t>seamless</a:t>
            </a:r>
            <a:r>
              <a:rPr lang="fr-FR" sz="1300" dirty="0"/>
              <a:t> and </a:t>
            </a:r>
            <a:r>
              <a:rPr lang="fr-FR" sz="1300" dirty="0" err="1"/>
              <a:t>aligned</a:t>
            </a:r>
            <a:r>
              <a:rPr lang="fr-FR" sz="1300" dirty="0"/>
              <a:t> </a:t>
            </a:r>
            <a:r>
              <a:rPr lang="fr-FR" sz="1300" dirty="0" err="1"/>
              <a:t>with</a:t>
            </a:r>
            <a:r>
              <a:rPr lang="fr-FR" sz="1300" dirty="0"/>
              <a:t> </a:t>
            </a:r>
            <a:r>
              <a:rPr lang="fr-FR" sz="1300" dirty="0" err="1"/>
              <a:t>every</a:t>
            </a:r>
            <a:r>
              <a:rPr lang="fr-FR" sz="1300" dirty="0"/>
              <a:t> </a:t>
            </a:r>
            <a:r>
              <a:rPr lang="fr-FR" sz="1300" dirty="0" err="1"/>
              <a:t>client's</a:t>
            </a:r>
            <a:r>
              <a:rPr lang="fr-FR" sz="1300" dirty="0"/>
              <a:t> goals. </a:t>
            </a:r>
            <a:r>
              <a:rPr lang="fr-FR" sz="1300" dirty="0" err="1"/>
              <a:t>We</a:t>
            </a:r>
            <a:r>
              <a:rPr lang="fr-FR" sz="1300" dirty="0"/>
              <a:t> </a:t>
            </a:r>
            <a:r>
              <a:rPr lang="fr-FR" sz="1300" dirty="0" err="1"/>
              <a:t>believe</a:t>
            </a:r>
            <a:r>
              <a:rPr lang="fr-FR" sz="1300" dirty="0"/>
              <a:t> </a:t>
            </a:r>
            <a:r>
              <a:rPr lang="fr-FR" sz="1300" dirty="0" err="1"/>
              <a:t>empowered</a:t>
            </a:r>
            <a:r>
              <a:rPr lang="fr-FR" sz="1300" dirty="0"/>
              <a:t> people drive </a:t>
            </a:r>
            <a:r>
              <a:rPr lang="fr-FR" sz="1300" dirty="0" err="1"/>
              <a:t>exceptional</a:t>
            </a:r>
            <a:r>
              <a:rPr lang="fr-FR" sz="1300" dirty="0"/>
              <a:t> </a:t>
            </a:r>
            <a:r>
              <a:rPr lang="fr-FR" sz="1300" dirty="0" err="1"/>
              <a:t>results</a:t>
            </a:r>
            <a:r>
              <a:rPr lang="fr-FR" sz="1300" dirty="0"/>
              <a:t>, </a:t>
            </a:r>
            <a:r>
              <a:rPr lang="fr-FR" sz="1300" dirty="0" err="1"/>
              <a:t>so</a:t>
            </a:r>
            <a:r>
              <a:rPr lang="fr-FR" sz="1300" dirty="0"/>
              <a:t> </a:t>
            </a:r>
            <a:r>
              <a:rPr lang="fr-FR" sz="1300" dirty="0" err="1"/>
              <a:t>we</a:t>
            </a:r>
            <a:r>
              <a:rPr lang="fr-FR" sz="1300" dirty="0"/>
              <a:t> have </a:t>
            </a:r>
            <a:r>
              <a:rPr lang="fr-FR" sz="1300" dirty="0" err="1"/>
              <a:t>fostered</a:t>
            </a:r>
            <a:r>
              <a:rPr lang="fr-FR" sz="1300" dirty="0"/>
              <a:t> a culture </a:t>
            </a:r>
            <a:r>
              <a:rPr lang="fr-FR" sz="1300" dirty="0" err="1"/>
              <a:t>where</a:t>
            </a:r>
            <a:r>
              <a:rPr lang="fr-FR" sz="1300" dirty="0"/>
              <a:t> innovation, </a:t>
            </a:r>
            <a:r>
              <a:rPr lang="fr-FR" sz="1300" dirty="0" err="1"/>
              <a:t>growth</a:t>
            </a:r>
            <a:r>
              <a:rPr lang="fr-FR" sz="1300" dirty="0"/>
              <a:t> and collaboration </a:t>
            </a:r>
            <a:r>
              <a:rPr lang="fr-FR" sz="1300" dirty="0" err="1"/>
              <a:t>thrive</a:t>
            </a:r>
            <a:r>
              <a:rPr lang="fr-FR" sz="1300" dirty="0"/>
              <a:t>.</a:t>
            </a:r>
            <a:endParaRPr lang="fr-TN" sz="1300" dirty="0"/>
          </a:p>
        </p:txBody>
      </p:sp>
      <p:pic>
        <p:nvPicPr>
          <p:cNvPr id="16" name="Espace réservé pour une image  15" descr="Une image contenant cercle, symbole, Graphique, logo&#10;&#10;Le contenu généré par l’IA peut être incorrect.">
            <a:extLst>
              <a:ext uri="{FF2B5EF4-FFF2-40B4-BE49-F238E27FC236}">
                <a16:creationId xmlns:a16="http://schemas.microsoft.com/office/drawing/2014/main" id="{2518FF92-0AAE-E09D-4B2E-A9EBEC2A9534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t="405" b="405"/>
          <a:stretch>
            <a:fillRect/>
          </a:stretch>
        </p:blipFill>
        <p:spPr>
          <a:xfrm>
            <a:off x="4828769" y="1418623"/>
            <a:ext cx="587794" cy="583213"/>
          </a:xfr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F020EC8-9287-57AF-DE21-9823E0CDD05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0079" y="3068121"/>
            <a:ext cx="3132563" cy="2932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300" dirty="0"/>
              <a:t>Our vision </a:t>
            </a:r>
            <a:r>
              <a:rPr lang="fr-FR" sz="1300" dirty="0" err="1"/>
              <a:t>is</a:t>
            </a:r>
            <a:r>
              <a:rPr lang="fr-FR" sz="1300" dirty="0"/>
              <a:t> to lead the future of IP management by </a:t>
            </a:r>
            <a:r>
              <a:rPr lang="fr-FR" sz="1300" dirty="0" err="1"/>
              <a:t>establishing</a:t>
            </a:r>
            <a:r>
              <a:rPr lang="fr-FR" sz="1300" dirty="0"/>
              <a:t> a new standard for </a:t>
            </a:r>
            <a:r>
              <a:rPr lang="fr-FR" sz="1300" dirty="0" err="1"/>
              <a:t>seamless</a:t>
            </a:r>
            <a:r>
              <a:rPr lang="fr-FR" sz="1300" dirty="0"/>
              <a:t> </a:t>
            </a:r>
            <a:r>
              <a:rPr lang="fr-FR" sz="1300" dirty="0" err="1"/>
              <a:t>connected</a:t>
            </a:r>
            <a:r>
              <a:rPr lang="fr-FR" sz="1300" dirty="0"/>
              <a:t> and </a:t>
            </a:r>
            <a:r>
              <a:rPr lang="fr-FR" sz="1300" dirty="0" err="1"/>
              <a:t>commercially</a:t>
            </a:r>
            <a:r>
              <a:rPr lang="fr-FR" sz="1300" dirty="0"/>
              <a:t> </a:t>
            </a:r>
            <a:r>
              <a:rPr lang="fr-FR" sz="1300" dirty="0" err="1"/>
              <a:t>driven</a:t>
            </a:r>
            <a:r>
              <a:rPr lang="fr-FR" sz="1300" dirty="0"/>
              <a:t> </a:t>
            </a:r>
            <a:r>
              <a:rPr lang="fr-FR" sz="1300" dirty="0" err="1"/>
              <a:t>legal</a:t>
            </a:r>
            <a:r>
              <a:rPr lang="fr-FR" sz="1300" dirty="0"/>
              <a:t> and consulting solutions. </a:t>
            </a:r>
            <a:r>
              <a:rPr lang="fr-FR" sz="1300" dirty="0" err="1"/>
              <a:t>We</a:t>
            </a:r>
            <a:r>
              <a:rPr lang="fr-FR" sz="1300" dirty="0"/>
              <a:t> </a:t>
            </a:r>
            <a:r>
              <a:rPr lang="fr-FR" sz="1300" dirty="0" err="1"/>
              <a:t>envision</a:t>
            </a:r>
            <a:r>
              <a:rPr lang="fr-FR" sz="1300" dirty="0"/>
              <a:t> an IP </a:t>
            </a:r>
            <a:r>
              <a:rPr lang="fr-FR" sz="1300" dirty="0" err="1"/>
              <a:t>ecosystem</a:t>
            </a:r>
            <a:r>
              <a:rPr lang="fr-FR" sz="1300" dirty="0"/>
              <a:t> </a:t>
            </a:r>
            <a:r>
              <a:rPr lang="fr-FR" sz="1300" dirty="0" err="1"/>
              <a:t>where</a:t>
            </a:r>
            <a:r>
              <a:rPr lang="fr-FR" sz="1300" dirty="0"/>
              <a:t> </a:t>
            </a:r>
            <a:r>
              <a:rPr lang="fr-FR" sz="1300" dirty="0" err="1"/>
              <a:t>legal</a:t>
            </a:r>
            <a:r>
              <a:rPr lang="fr-FR" sz="1300" dirty="0"/>
              <a:t> excellence </a:t>
            </a:r>
            <a:r>
              <a:rPr lang="fr-FR" sz="1300" dirty="0" err="1"/>
              <a:t>intersects</a:t>
            </a:r>
            <a:r>
              <a:rPr lang="fr-FR" sz="1300" dirty="0"/>
              <a:t> </a:t>
            </a:r>
            <a:r>
              <a:rPr lang="fr-FR" sz="1300" dirty="0" err="1"/>
              <a:t>with</a:t>
            </a:r>
            <a:r>
              <a:rPr lang="fr-FR" sz="1300" dirty="0"/>
              <a:t> innovation, </a:t>
            </a:r>
            <a:r>
              <a:rPr lang="fr-FR" sz="1300" dirty="0" err="1"/>
              <a:t>providing</a:t>
            </a:r>
            <a:r>
              <a:rPr lang="fr-FR" sz="1300" dirty="0"/>
              <a:t> intelligent, AI-</a:t>
            </a:r>
            <a:r>
              <a:rPr lang="fr-FR" sz="1300" dirty="0" err="1"/>
              <a:t>powered</a:t>
            </a:r>
            <a:r>
              <a:rPr lang="fr-FR" sz="1300" dirty="0"/>
              <a:t> </a:t>
            </a:r>
            <a:r>
              <a:rPr lang="fr-FR" sz="1300" dirty="0" err="1"/>
              <a:t>tools</a:t>
            </a:r>
            <a:r>
              <a:rPr lang="fr-FR" sz="1300" dirty="0"/>
              <a:t> </a:t>
            </a:r>
            <a:r>
              <a:rPr lang="fr-FR" sz="1300" dirty="0" err="1"/>
              <a:t>alongside</a:t>
            </a:r>
            <a:r>
              <a:rPr lang="fr-FR" sz="1300" dirty="0"/>
              <a:t> </a:t>
            </a:r>
            <a:r>
              <a:rPr lang="fr-FR" sz="1300" dirty="0" err="1"/>
              <a:t>personalised</a:t>
            </a:r>
            <a:r>
              <a:rPr lang="fr-FR" sz="1300" dirty="0"/>
              <a:t>, </a:t>
            </a:r>
            <a:r>
              <a:rPr lang="fr-FR" sz="1300" dirty="0" err="1"/>
              <a:t>locally</a:t>
            </a:r>
            <a:r>
              <a:rPr lang="fr-FR" sz="1300" dirty="0"/>
              <a:t> </a:t>
            </a:r>
            <a:r>
              <a:rPr lang="fr-FR" sz="1300" dirty="0" err="1"/>
              <a:t>grounded</a:t>
            </a:r>
            <a:r>
              <a:rPr lang="fr-FR" sz="1300" dirty="0"/>
              <a:t> </a:t>
            </a:r>
            <a:r>
              <a:rPr lang="fr-FR" sz="1300" dirty="0" err="1"/>
              <a:t>yet</a:t>
            </a:r>
            <a:r>
              <a:rPr lang="fr-FR" sz="1300" dirty="0"/>
              <a:t> </a:t>
            </a:r>
            <a:r>
              <a:rPr lang="fr-FR" sz="1300" dirty="0" err="1"/>
              <a:t>globally</a:t>
            </a:r>
            <a:r>
              <a:rPr lang="fr-FR" sz="1300" dirty="0"/>
              <a:t> </a:t>
            </a:r>
            <a:r>
              <a:rPr lang="fr-FR" sz="1300" dirty="0" err="1"/>
              <a:t>coordinated</a:t>
            </a:r>
            <a:r>
              <a:rPr lang="fr-FR" sz="1300" dirty="0"/>
              <a:t> support to maximise IP value </a:t>
            </a:r>
            <a:r>
              <a:rPr lang="fr-FR" sz="1300" dirty="0" err="1"/>
              <a:t>across</a:t>
            </a:r>
            <a:r>
              <a:rPr lang="fr-FR" sz="1300" dirty="0"/>
              <a:t> </a:t>
            </a:r>
            <a:r>
              <a:rPr lang="fr-FR" sz="1300" dirty="0" err="1"/>
              <a:t>borders</a:t>
            </a:r>
            <a:r>
              <a:rPr lang="fr-FR" sz="1300" dirty="0"/>
              <a:t> and industries.</a:t>
            </a:r>
          </a:p>
        </p:txBody>
      </p:sp>
      <p:pic>
        <p:nvPicPr>
          <p:cNvPr id="18" name="Espace réservé pour une image  17" descr="Une image contenant cercle, capture d’écran, Graphique, logo&#10;&#10;Le contenu généré par l’IA peut être incorrect.">
            <a:extLst>
              <a:ext uri="{FF2B5EF4-FFF2-40B4-BE49-F238E27FC236}">
                <a16:creationId xmlns:a16="http://schemas.microsoft.com/office/drawing/2014/main" id="{D24E0A5F-CB8B-E122-8BF9-C917E409267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/>
          <a:srcRect t="405" b="405"/>
          <a:stretch>
            <a:fillRect/>
          </a:stretch>
        </p:blipFill>
        <p:spPr>
          <a:xfrm>
            <a:off x="8714091" y="1418623"/>
            <a:ext cx="587794" cy="583213"/>
          </a:xfr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4B5857E-04C6-FFAD-9A05-743A814CAB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757" y="2402166"/>
            <a:ext cx="3132563" cy="553998"/>
          </a:xfrm>
        </p:spPr>
        <p:txBody>
          <a:bodyPr/>
          <a:lstStyle/>
          <a:p>
            <a:r>
              <a:rPr lang="fr-FR" dirty="0"/>
              <a:t>A mission to put</a:t>
            </a:r>
            <a:br>
              <a:rPr lang="fr-FR" dirty="0"/>
            </a:br>
            <a:r>
              <a:rPr lang="fr-FR" dirty="0"/>
              <a:t>people first 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030020D-96A8-D5C0-B9E7-5B4503FF955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2026" y="2402167"/>
            <a:ext cx="3256393" cy="583214"/>
          </a:xfrm>
        </p:spPr>
        <p:txBody>
          <a:bodyPr/>
          <a:lstStyle/>
          <a:p>
            <a:r>
              <a:rPr lang="fr-FR" dirty="0" err="1"/>
              <a:t>Together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protect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IP for the world to </a:t>
            </a:r>
            <a:r>
              <a:rPr lang="fr-FR" dirty="0" err="1"/>
              <a:t>see</a:t>
            </a:r>
            <a:r>
              <a:rPr lang="fr-FR" dirty="0"/>
              <a:t> </a:t>
            </a:r>
            <a:endParaRPr lang="fr-TN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DF952D0-5E62-7129-9303-AC27711DCFC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08780" y="2402166"/>
            <a:ext cx="3132563" cy="553998"/>
          </a:xfrm>
        </p:spPr>
        <p:txBody>
          <a:bodyPr/>
          <a:lstStyle/>
          <a:p>
            <a:r>
              <a:rPr lang="fr-FR" dirty="0"/>
              <a:t>A vision</a:t>
            </a:r>
            <a:br>
              <a:rPr lang="fr-FR" dirty="0"/>
            </a:br>
            <a:r>
              <a:rPr lang="fr-FR" dirty="0"/>
              <a:t>for the future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E05DF6-8A55-ADD2-BA9D-20B6800F5D5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B83D402-F3E1-7E4C-80B8-2568F921AAB3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D050859-F375-DEE5-C7DD-DED6B25145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BD7127-3002-6EC0-4501-AC2B4573A4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2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4A1A2-48C3-ED8E-1364-178C38B4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509594"/>
            <a:ext cx="3756447" cy="387798"/>
          </a:xfrm>
        </p:spPr>
        <p:txBody>
          <a:bodyPr/>
          <a:lstStyle/>
          <a:p>
            <a:r>
              <a:rPr lang="fr-FR" dirty="0" err="1"/>
              <a:t>History</a:t>
            </a:r>
            <a:r>
              <a:rPr lang="fr-FR" dirty="0"/>
              <a:t> &amp; </a:t>
            </a:r>
            <a:r>
              <a:rPr lang="fr-FR" dirty="0" err="1"/>
              <a:t>milestones</a:t>
            </a:r>
            <a:endParaRPr lang="fr-TN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F55669-78BA-5BFC-31B1-01C2B2363E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History</a:t>
            </a:r>
            <a:r>
              <a:rPr lang="fr-FR" dirty="0"/>
              <a:t> &amp; </a:t>
            </a:r>
            <a:r>
              <a:rPr lang="fr-FR" dirty="0" err="1"/>
              <a:t>milestones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9512A9-2338-2766-DDBF-83EDB17ED8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C9B1E-71DE-C6FA-DDFF-52B59AB9CE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dirty="0"/>
              <a:t>The </a:t>
            </a:r>
            <a:r>
              <a:rPr lang="fr-FR" sz="1100" dirty="0" err="1"/>
              <a:t>trademark</a:t>
            </a:r>
            <a:r>
              <a:rPr lang="fr-FR" sz="1100" dirty="0"/>
              <a:t> </a:t>
            </a:r>
            <a:r>
              <a:rPr lang="fr-FR" sz="1100" dirty="0" err="1"/>
              <a:t>department</a:t>
            </a:r>
            <a:r>
              <a:rPr lang="fr-FR" sz="1100" dirty="0"/>
              <a:t> of Van der Graaf &amp; Co. </a:t>
            </a:r>
            <a:r>
              <a:rPr lang="fr-FR" sz="1100" dirty="0" err="1"/>
              <a:t>is</a:t>
            </a:r>
            <a:r>
              <a:rPr lang="fr-FR" sz="1100" dirty="0"/>
              <a:t> </a:t>
            </a:r>
            <a:r>
              <a:rPr lang="fr-FR" sz="1100" dirty="0" err="1"/>
              <a:t>established</a:t>
            </a:r>
            <a:r>
              <a:rPr lang="fr-FR" sz="1100" dirty="0"/>
              <a:t>, </a:t>
            </a:r>
            <a:r>
              <a:rPr lang="fr-FR" sz="1100" dirty="0" err="1"/>
              <a:t>marking</a:t>
            </a:r>
            <a:r>
              <a:rPr lang="fr-FR" sz="1100" dirty="0"/>
              <a:t> the </a:t>
            </a:r>
            <a:r>
              <a:rPr lang="fr-FR" sz="1100" dirty="0" err="1"/>
              <a:t>beginning</a:t>
            </a:r>
            <a:r>
              <a:rPr lang="fr-FR" sz="1100" dirty="0"/>
              <a:t> of </a:t>
            </a:r>
            <a:r>
              <a:rPr lang="fr-FR" sz="1100" dirty="0" err="1"/>
              <a:t>Novagraaf’s</a:t>
            </a:r>
            <a:r>
              <a:rPr lang="fr-FR" sz="1100" dirty="0"/>
              <a:t> </a:t>
            </a:r>
            <a:r>
              <a:rPr lang="fr-FR" sz="1100" dirty="0" err="1"/>
              <a:t>legacy</a:t>
            </a:r>
            <a:r>
              <a:rPr lang="fr-FR" sz="1100" dirty="0"/>
              <a:t> in IP protection and </a:t>
            </a:r>
            <a:r>
              <a:rPr lang="fr-FR" sz="1100" dirty="0" err="1"/>
              <a:t>consultancy</a:t>
            </a:r>
            <a:r>
              <a:rPr lang="fr-FR" sz="1100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C312866-8E01-FE3E-073E-6F1438C5098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TN" dirty="0"/>
              <a:t>2000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E89DB68-1485-EFB6-DB2C-71A8492D0F9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r-TN" dirty="0"/>
              <a:t>2018/2019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CE05C0B-D2A7-7660-1906-12690F87F9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TN" dirty="0"/>
              <a:t>2023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D3F301C-30E7-AC08-D61D-B535354647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TN" dirty="0"/>
              <a:t>2025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2ACAD02-9E1D-8978-66C2-066A4883280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TN" dirty="0"/>
              <a:t>2021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4D9D24F-A552-6CB0-0FDC-0784A5EDA3F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TN" dirty="0"/>
              <a:t>1888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7273AA4-4696-2FCD-9C4A-4783856DA79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TN" sz="1800" dirty="0"/>
              <a:t>Our foundation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B6AA147-2EAB-D277-C0A6-BC118C6F0C6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 err="1"/>
              <a:t>Becoming</a:t>
            </a:r>
            <a:r>
              <a:rPr lang="fr-FR" dirty="0"/>
              <a:t> </a:t>
            </a:r>
            <a:r>
              <a:rPr lang="fr-FR" dirty="0" err="1"/>
              <a:t>Novagraaf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DE7E9EF-941A-3ADE-37E7-C870F1A68C0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integration</a:t>
            </a:r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9BCEFEC-74FF-1439-35DB-7A83A382E92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 err="1"/>
              <a:t>Joining</a:t>
            </a:r>
            <a:br>
              <a:rPr lang="fr-FR" dirty="0"/>
            </a:br>
            <a:r>
              <a:rPr lang="fr-FR" dirty="0"/>
              <a:t>Questel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1458B27-9F15-4B53-8397-DBF6738B80D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135 </a:t>
            </a:r>
            <a:r>
              <a:rPr lang="fr-FR" dirty="0" err="1"/>
              <a:t>Years</a:t>
            </a:r>
            <a:r>
              <a:rPr lang="fr-FR" dirty="0"/>
              <a:t> of Expertise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2076FEB-4114-3865-3BB9-65995A7D299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unified</a:t>
            </a:r>
            <a:br>
              <a:rPr lang="fr-FR" dirty="0"/>
            </a:br>
            <a:r>
              <a:rPr lang="fr-FR" dirty="0"/>
              <a:t>vision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D445121-984F-5799-6D68-8D3158C930A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525329" y="4099829"/>
            <a:ext cx="1700441" cy="1721556"/>
          </a:xfrm>
        </p:spPr>
        <p:txBody>
          <a:bodyPr/>
          <a:lstStyle/>
          <a:p>
            <a:r>
              <a:rPr lang="fr-FR" sz="1100" dirty="0"/>
              <a:t>The merger of </a:t>
            </a:r>
            <a:r>
              <a:rPr lang="fr-FR" sz="1100" dirty="0" err="1"/>
              <a:t>Markgraaf</a:t>
            </a:r>
            <a:r>
              <a:rPr lang="fr-FR" sz="1100" dirty="0"/>
              <a:t> and French </a:t>
            </a:r>
            <a:r>
              <a:rPr lang="fr-FR" sz="1100" dirty="0" err="1"/>
              <a:t>firm</a:t>
            </a:r>
            <a:r>
              <a:rPr lang="fr-FR" sz="1100" dirty="0"/>
              <a:t> </a:t>
            </a:r>
            <a:r>
              <a:rPr lang="fr-FR" sz="1100" dirty="0" err="1"/>
              <a:t>Novamark</a:t>
            </a:r>
            <a:r>
              <a:rPr lang="fr-FR" sz="1100" dirty="0"/>
              <a:t> </a:t>
            </a:r>
            <a:r>
              <a:rPr lang="fr-FR" sz="1100" dirty="0" err="1"/>
              <a:t>forms</a:t>
            </a:r>
            <a:r>
              <a:rPr lang="fr-FR" sz="1100" dirty="0"/>
              <a:t> </a:t>
            </a:r>
            <a:r>
              <a:rPr lang="fr-FR" sz="1100" dirty="0" err="1"/>
              <a:t>Novagraaf</a:t>
            </a:r>
            <a:r>
              <a:rPr lang="fr-FR" sz="1100" dirty="0"/>
              <a:t>, </a:t>
            </a:r>
            <a:r>
              <a:rPr lang="fr-FR" sz="1100" dirty="0" err="1"/>
              <a:t>establishing</a:t>
            </a:r>
            <a:r>
              <a:rPr lang="fr-FR" sz="1100" dirty="0"/>
              <a:t> a pan-</a:t>
            </a:r>
            <a:r>
              <a:rPr lang="fr-FR" sz="1100" dirty="0" err="1"/>
              <a:t>European</a:t>
            </a:r>
            <a:r>
              <a:rPr lang="fr-FR" sz="1100" dirty="0"/>
              <a:t> </a:t>
            </a:r>
            <a:r>
              <a:rPr lang="fr-FR" sz="1100" dirty="0" err="1"/>
              <a:t>consultancy</a:t>
            </a:r>
            <a:r>
              <a:rPr lang="fr-FR" sz="1100" dirty="0"/>
              <a:t>. In the </a:t>
            </a:r>
            <a:r>
              <a:rPr lang="fr-FR" sz="1100" dirty="0" err="1"/>
              <a:t>same</a:t>
            </a:r>
            <a:r>
              <a:rPr lang="fr-FR" sz="1100" dirty="0"/>
              <a:t> </a:t>
            </a:r>
            <a:r>
              <a:rPr lang="fr-FR" sz="1100" dirty="0" err="1"/>
              <a:t>year</a:t>
            </a:r>
            <a:r>
              <a:rPr lang="fr-FR" sz="1100" dirty="0"/>
              <a:t>, </a:t>
            </a:r>
            <a:r>
              <a:rPr lang="fr-FR" sz="1100" dirty="0" err="1"/>
              <a:t>Novagraaf</a:t>
            </a:r>
            <a:r>
              <a:rPr lang="fr-FR" sz="1100" dirty="0"/>
              <a:t> </a:t>
            </a:r>
            <a:r>
              <a:rPr lang="fr-FR" sz="1100" dirty="0" err="1"/>
              <a:t>acquires</a:t>
            </a:r>
            <a:r>
              <a:rPr lang="fr-FR" sz="1100" dirty="0"/>
              <a:t> William Blanc in </a:t>
            </a:r>
            <a:r>
              <a:rPr lang="fr-FR" sz="1100" dirty="0" err="1"/>
              <a:t>Switzerland</a:t>
            </a:r>
            <a:r>
              <a:rPr lang="fr-FR" sz="1100" dirty="0"/>
              <a:t>, </a:t>
            </a:r>
            <a:r>
              <a:rPr lang="fr-FR" sz="1100" dirty="0" err="1"/>
              <a:t>further</a:t>
            </a:r>
            <a:r>
              <a:rPr lang="fr-FR" sz="1100" dirty="0"/>
              <a:t> </a:t>
            </a:r>
            <a:r>
              <a:rPr lang="fr-FR" sz="1100" dirty="0" err="1"/>
              <a:t>strengthening</a:t>
            </a:r>
            <a:r>
              <a:rPr lang="fr-FR" sz="1100" dirty="0"/>
              <a:t> </a:t>
            </a:r>
            <a:r>
              <a:rPr lang="fr-FR" sz="1100" dirty="0" err="1"/>
              <a:t>its</a:t>
            </a:r>
            <a:r>
              <a:rPr lang="fr-FR" sz="1100" dirty="0"/>
              <a:t> continental </a:t>
            </a:r>
            <a:r>
              <a:rPr lang="fr-FR" sz="1100" dirty="0" err="1"/>
              <a:t>presence</a:t>
            </a:r>
            <a:r>
              <a:rPr lang="fr-FR" sz="1100" dirty="0"/>
              <a:t>.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4945AF9A-7D0B-5D38-7B16-9D5F523BA1C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sz="1100" dirty="0" err="1"/>
              <a:t>We</a:t>
            </a:r>
            <a:r>
              <a:rPr lang="fr-FR" sz="1100" dirty="0"/>
              <a:t> </a:t>
            </a:r>
            <a:r>
              <a:rPr lang="fr-FR" sz="1100" dirty="0" err="1"/>
              <a:t>enhance</a:t>
            </a:r>
            <a:r>
              <a:rPr lang="fr-FR" sz="1100" dirty="0"/>
              <a:t> </a:t>
            </a:r>
            <a:r>
              <a:rPr lang="fr-FR" sz="1100" dirty="0" err="1"/>
              <a:t>our</a:t>
            </a:r>
            <a:r>
              <a:rPr lang="fr-FR" sz="1100" dirty="0"/>
              <a:t> </a:t>
            </a:r>
            <a:r>
              <a:rPr lang="fr-FR" sz="1100" dirty="0" err="1"/>
              <a:t>technology</a:t>
            </a:r>
            <a:r>
              <a:rPr lang="fr-FR" sz="1100" dirty="0"/>
              <a:t> </a:t>
            </a:r>
            <a:r>
              <a:rPr lang="fr-FR" sz="1100" dirty="0" err="1"/>
              <a:t>offering</a:t>
            </a:r>
            <a:r>
              <a:rPr lang="fr-FR" sz="1100" dirty="0"/>
              <a:t> </a:t>
            </a:r>
            <a:r>
              <a:rPr lang="fr-FR" sz="1100" dirty="0" err="1"/>
              <a:t>with</a:t>
            </a:r>
            <a:r>
              <a:rPr lang="fr-FR" sz="1100" dirty="0"/>
              <a:t> </a:t>
            </a:r>
            <a:r>
              <a:rPr lang="fr-FR" sz="1100" dirty="0" err="1"/>
              <a:t>NovumIP</a:t>
            </a:r>
            <a:r>
              <a:rPr lang="fr-FR" sz="1100" dirty="0"/>
              <a:t> Platform Solutions and </a:t>
            </a:r>
            <a:r>
              <a:rPr lang="fr-FR" sz="1100" dirty="0" err="1"/>
              <a:t>partner</a:t>
            </a:r>
            <a:r>
              <a:rPr lang="fr-FR" sz="1100" dirty="0"/>
              <a:t> </a:t>
            </a:r>
            <a:r>
              <a:rPr lang="fr-FR" sz="1100" dirty="0" err="1"/>
              <a:t>with</a:t>
            </a:r>
            <a:r>
              <a:rPr lang="fr-FR" sz="1100" dirty="0"/>
              <a:t> PAVIS to launch </a:t>
            </a:r>
            <a:r>
              <a:rPr lang="fr-FR" sz="1100" dirty="0" err="1"/>
              <a:t>NovumIP</a:t>
            </a:r>
            <a:r>
              <a:rPr lang="fr-FR" sz="1100" dirty="0"/>
              <a:t>, </a:t>
            </a:r>
            <a:r>
              <a:rPr lang="fr-FR" sz="1100" dirty="0" err="1"/>
              <a:t>integrating</a:t>
            </a:r>
            <a:r>
              <a:rPr lang="fr-FR" sz="1100" dirty="0"/>
              <a:t> </a:t>
            </a:r>
            <a:r>
              <a:rPr lang="fr-FR" sz="1100" dirty="0" err="1"/>
              <a:t>legal</a:t>
            </a:r>
            <a:r>
              <a:rPr lang="fr-FR" sz="1100" dirty="0"/>
              <a:t>, tech and process excellence.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CF60630-8E88-FF64-0A13-04F04AB024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fr-FR" sz="1100" dirty="0" err="1"/>
              <a:t>Novagraaf</a:t>
            </a:r>
            <a:r>
              <a:rPr lang="fr-FR" sz="1100" dirty="0"/>
              <a:t> </a:t>
            </a:r>
            <a:r>
              <a:rPr lang="fr-FR" sz="1100" dirty="0" err="1"/>
              <a:t>becomes</a:t>
            </a:r>
            <a:r>
              <a:rPr lang="fr-FR" sz="1100" dirty="0"/>
              <a:t> part of the Questel group, </a:t>
            </a:r>
            <a:r>
              <a:rPr lang="fr-FR" sz="1100" dirty="0" err="1"/>
              <a:t>aligning</a:t>
            </a:r>
            <a:r>
              <a:rPr lang="fr-FR" sz="1100" dirty="0"/>
              <a:t> </a:t>
            </a:r>
            <a:r>
              <a:rPr lang="fr-FR" sz="1100" dirty="0" err="1"/>
              <a:t>its</a:t>
            </a:r>
            <a:r>
              <a:rPr lang="fr-FR" sz="1100" dirty="0"/>
              <a:t> </a:t>
            </a:r>
            <a:r>
              <a:rPr lang="fr-FR" sz="1100" dirty="0" err="1"/>
              <a:t>legal</a:t>
            </a:r>
            <a:r>
              <a:rPr lang="fr-FR" sz="1100" dirty="0"/>
              <a:t> expertise </a:t>
            </a:r>
            <a:r>
              <a:rPr lang="fr-FR" sz="1100" dirty="0" err="1"/>
              <a:t>with</a:t>
            </a:r>
            <a:r>
              <a:rPr lang="fr-FR" sz="1100" dirty="0"/>
              <a:t> best-in-class global </a:t>
            </a:r>
            <a:r>
              <a:rPr lang="fr-FR" sz="1100" dirty="0" err="1"/>
              <a:t>technology</a:t>
            </a:r>
            <a:r>
              <a:rPr lang="fr-FR" sz="1100" dirty="0"/>
              <a:t> to </a:t>
            </a:r>
            <a:r>
              <a:rPr lang="fr-FR" sz="1100" dirty="0" err="1"/>
              <a:t>deliver</a:t>
            </a:r>
            <a:r>
              <a:rPr lang="fr-FR" sz="1100" dirty="0"/>
              <a:t> </a:t>
            </a:r>
            <a:r>
              <a:rPr lang="fr-FR" sz="1100" dirty="0" err="1"/>
              <a:t>fully</a:t>
            </a:r>
            <a:r>
              <a:rPr lang="fr-FR" sz="1100" dirty="0"/>
              <a:t> </a:t>
            </a:r>
            <a:r>
              <a:rPr lang="fr-FR" sz="1100" dirty="0" err="1"/>
              <a:t>integrated</a:t>
            </a:r>
            <a:r>
              <a:rPr lang="fr-FR" sz="1100" dirty="0"/>
              <a:t>, data-</a:t>
            </a:r>
            <a:r>
              <a:rPr lang="fr-FR" sz="1100" dirty="0" err="1"/>
              <a:t>driven</a:t>
            </a:r>
            <a:r>
              <a:rPr lang="fr-FR" sz="1100" dirty="0"/>
              <a:t> IP solutions </a:t>
            </a:r>
            <a:r>
              <a:rPr lang="fr-FR" sz="1100" dirty="0" err="1"/>
              <a:t>worldwide</a:t>
            </a:r>
            <a:r>
              <a:rPr lang="fr-FR" sz="1100" dirty="0"/>
              <a:t>.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B12ADE5-6959-6831-AB76-6E141DA7EAA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fr-FR" sz="1100" dirty="0" err="1"/>
              <a:t>Novagraaf</a:t>
            </a:r>
            <a:r>
              <a:rPr lang="fr-FR" sz="1100" dirty="0"/>
              <a:t> marks 135 </a:t>
            </a:r>
            <a:r>
              <a:rPr lang="fr-FR" sz="1100" dirty="0" err="1"/>
              <a:t>years</a:t>
            </a:r>
            <a:r>
              <a:rPr lang="fr-FR" sz="1100" dirty="0"/>
              <a:t> of IP leadership, </a:t>
            </a:r>
            <a:r>
              <a:rPr lang="fr-FR" sz="1100" dirty="0" err="1"/>
              <a:t>combining</a:t>
            </a:r>
            <a:r>
              <a:rPr lang="fr-FR" sz="1100" dirty="0"/>
              <a:t> </a:t>
            </a:r>
            <a:r>
              <a:rPr lang="fr-FR" sz="1100" dirty="0" err="1"/>
              <a:t>heritage</a:t>
            </a:r>
            <a:r>
              <a:rPr lang="fr-FR" sz="1100" dirty="0"/>
              <a:t> </a:t>
            </a:r>
            <a:r>
              <a:rPr lang="fr-FR" sz="1100" dirty="0" err="1"/>
              <a:t>with</a:t>
            </a:r>
            <a:r>
              <a:rPr lang="fr-FR" sz="1100" dirty="0"/>
              <a:t> </a:t>
            </a:r>
            <a:r>
              <a:rPr lang="fr-FR" sz="1100" dirty="0" err="1"/>
              <a:t>forward-thinking</a:t>
            </a:r>
            <a:r>
              <a:rPr lang="fr-FR" sz="1100" dirty="0"/>
              <a:t> service </a:t>
            </a:r>
            <a:r>
              <a:rPr lang="fr-FR" sz="1100" dirty="0" err="1"/>
              <a:t>delivery</a:t>
            </a:r>
            <a:r>
              <a:rPr lang="fr-FR" sz="1100" dirty="0"/>
              <a:t> for clients </a:t>
            </a:r>
            <a:r>
              <a:rPr lang="fr-FR" sz="1100" dirty="0" err="1"/>
              <a:t>ranging</a:t>
            </a:r>
            <a:r>
              <a:rPr lang="fr-FR" sz="1100" dirty="0"/>
              <a:t> </a:t>
            </a:r>
            <a:r>
              <a:rPr lang="fr-FR" sz="1100" dirty="0" err="1"/>
              <a:t>from</a:t>
            </a:r>
            <a:r>
              <a:rPr lang="fr-FR" sz="1100" dirty="0"/>
              <a:t> start-ups to global </a:t>
            </a:r>
            <a:r>
              <a:rPr lang="fr-FR" sz="1100" dirty="0" err="1"/>
              <a:t>multinationals</a:t>
            </a:r>
            <a:r>
              <a:rPr lang="fr-FR" sz="1100" dirty="0"/>
              <a:t>.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B9E1DA0-0637-3697-0B72-3E1AEA19954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fr-FR" sz="1100" dirty="0" err="1"/>
              <a:t>Novagraaf</a:t>
            </a:r>
            <a:r>
              <a:rPr lang="fr-FR" sz="1100" dirty="0"/>
              <a:t> and </a:t>
            </a:r>
            <a:r>
              <a:rPr lang="fr-FR" sz="1100" dirty="0" err="1"/>
              <a:t>Brandstock</a:t>
            </a:r>
            <a:r>
              <a:rPr lang="fr-FR" sz="1100" dirty="0"/>
              <a:t> </a:t>
            </a:r>
            <a:r>
              <a:rPr lang="fr-FR" sz="1100" dirty="0" err="1"/>
              <a:t>unite</a:t>
            </a:r>
            <a:r>
              <a:rPr lang="fr-FR" sz="1100" dirty="0"/>
              <a:t> </a:t>
            </a:r>
            <a:r>
              <a:rPr lang="fr-FR" sz="1100" dirty="0" err="1"/>
              <a:t>under</a:t>
            </a:r>
            <a:r>
              <a:rPr lang="fr-FR" sz="1100" dirty="0"/>
              <a:t> one brand, </a:t>
            </a:r>
            <a:r>
              <a:rPr lang="fr-FR" sz="1100" dirty="0" err="1"/>
              <a:t>combining</a:t>
            </a:r>
            <a:r>
              <a:rPr lang="fr-FR" sz="1100" dirty="0"/>
              <a:t> </a:t>
            </a:r>
            <a:r>
              <a:rPr lang="fr-FR" sz="1100" dirty="0" err="1"/>
              <a:t>deep</a:t>
            </a:r>
            <a:r>
              <a:rPr lang="fr-FR" sz="1100" dirty="0"/>
              <a:t> local expertise and global </a:t>
            </a:r>
            <a:r>
              <a:rPr lang="fr-FR" sz="1100" dirty="0" err="1"/>
              <a:t>reach</a:t>
            </a:r>
            <a:r>
              <a:rPr lang="fr-FR" sz="1100" dirty="0"/>
              <a:t> to </a:t>
            </a:r>
            <a:r>
              <a:rPr lang="fr-FR" sz="1100" dirty="0" err="1"/>
              <a:t>deliver</a:t>
            </a:r>
            <a:r>
              <a:rPr lang="fr-FR" sz="1100" dirty="0"/>
              <a:t> </a:t>
            </a:r>
            <a:r>
              <a:rPr lang="fr-FR" sz="1100" dirty="0" err="1"/>
              <a:t>fully</a:t>
            </a:r>
            <a:r>
              <a:rPr lang="fr-FR" sz="1100" dirty="0"/>
              <a:t> </a:t>
            </a:r>
            <a:r>
              <a:rPr lang="fr-FR" sz="1100" dirty="0" err="1"/>
              <a:t>connected</a:t>
            </a:r>
            <a:r>
              <a:rPr lang="fr-FR" sz="1100" dirty="0"/>
              <a:t>, </a:t>
            </a:r>
            <a:r>
              <a:rPr lang="fr-FR" sz="1100" dirty="0" err="1"/>
              <a:t>commercially-driven</a:t>
            </a:r>
            <a:r>
              <a:rPr lang="fr-FR" sz="1100" dirty="0"/>
              <a:t> IP solutions </a:t>
            </a:r>
            <a:r>
              <a:rPr lang="fr-FR" sz="1100" dirty="0" err="1"/>
              <a:t>across</a:t>
            </a:r>
            <a:r>
              <a:rPr lang="fr-FR" sz="1100" dirty="0"/>
              <a:t> Europe and </a:t>
            </a:r>
            <a:r>
              <a:rPr lang="fr-FR" sz="1100" dirty="0" err="1"/>
              <a:t>beyond</a:t>
            </a:r>
            <a:r>
              <a:rPr lang="fr-FR" sz="1100" dirty="0"/>
              <a:t>.</a:t>
            </a:r>
          </a:p>
        </p:txBody>
      </p: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4B21042B-05C4-EE22-A346-6D8F5AD25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38DE4B-A7D1-794A-844F-880B02ED7034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9A6BB131-FA1A-4D0A-C2F9-5630726931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  <a:endParaRPr lang="it-IT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D6DF81AA-F27A-8A4B-3EF6-06FE866131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07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DD96B-2BF0-BF3E-A338-8876F57E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F0C879-1149-D1D2-24DF-139F43AAA2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r>
              <a:rPr lang="fr-TN" dirty="0">
                <a:latin typeface="Century Gothic"/>
              </a:rPr>
              <a:t>Our services</a:t>
            </a:r>
            <a:endParaRPr lang="fr-TN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4A717C-9A38-8F17-C71C-A0671A1B8A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pic>
        <p:nvPicPr>
          <p:cNvPr id="29" name="Espace réservé pour une image  28" descr="Une image contenant habits, intérieur, meubles, personne&#10;&#10;Le contenu généré par l’IA peut être incorrect.">
            <a:extLst>
              <a:ext uri="{FF2B5EF4-FFF2-40B4-BE49-F238E27FC236}">
                <a16:creationId xmlns:a16="http://schemas.microsoft.com/office/drawing/2014/main" id="{8A7F677D-08CF-DFD9-1F66-D28ADBF0BD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919" r="8919"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1EDB87D-C650-9BD3-1999-BE371F892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587" y="4349604"/>
            <a:ext cx="1768862" cy="1433408"/>
          </a:xfrm>
        </p:spPr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 innovation capture to IP maintenance, </a:t>
            </a:r>
            <a:r>
              <a:rPr lang="fr-FR" dirty="0" err="1"/>
              <a:t>Novagraaf’s</a:t>
            </a:r>
            <a:r>
              <a:rPr lang="fr-FR" dirty="0"/>
              <a:t> patent services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targeted</a:t>
            </a:r>
            <a:r>
              <a:rPr lang="fr-FR" dirty="0"/>
              <a:t> support </a:t>
            </a:r>
            <a:r>
              <a:rPr lang="fr-FR" dirty="0" err="1"/>
              <a:t>throughout</a:t>
            </a:r>
            <a:r>
              <a:rPr lang="fr-FR" dirty="0"/>
              <a:t> the </a:t>
            </a:r>
            <a:r>
              <a:rPr lang="fr-FR" dirty="0" err="1"/>
              <a:t>entire</a:t>
            </a:r>
            <a:r>
              <a:rPr lang="fr-FR" dirty="0"/>
              <a:t> life cycle of </a:t>
            </a:r>
            <a:r>
              <a:rPr lang="fr-FR" dirty="0" err="1"/>
              <a:t>your</a:t>
            </a:r>
            <a:r>
              <a:rPr lang="fr-FR" dirty="0"/>
              <a:t> patent </a:t>
            </a:r>
            <a:r>
              <a:rPr lang="fr-FR" dirty="0" err="1"/>
              <a:t>rights</a:t>
            </a:r>
            <a:r>
              <a:rPr lang="fr-FR" dirty="0"/>
              <a:t>.</a:t>
            </a:r>
          </a:p>
        </p:txBody>
      </p:sp>
      <p:pic>
        <p:nvPicPr>
          <p:cNvPr id="27" name="Espace réservé pour une image  26" descr="Une image contenant intérieur, silhouette, art&#10;&#10;Le contenu généré par l’IA peut être incorrect.">
            <a:extLst>
              <a:ext uri="{FF2B5EF4-FFF2-40B4-BE49-F238E27FC236}">
                <a16:creationId xmlns:a16="http://schemas.microsoft.com/office/drawing/2014/main" id="{87016E80-844A-5E21-E67E-F8D6C92A9D8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8919" r="8919"/>
          <a:stretch>
            <a:fillRect/>
          </a:stretch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F7E40C7-B440-D711-F8BA-F589B304D5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 err="1"/>
              <a:t>Novagraaf’s</a:t>
            </a:r>
            <a:r>
              <a:rPr lang="fr-FR" dirty="0"/>
              <a:t> </a:t>
            </a:r>
            <a:r>
              <a:rPr lang="fr-FR" dirty="0" err="1"/>
              <a:t>Trademark</a:t>
            </a:r>
            <a:r>
              <a:rPr lang="fr-FR" dirty="0"/>
              <a:t> and Design Right services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targeted</a:t>
            </a:r>
            <a:r>
              <a:rPr lang="fr-FR" dirty="0"/>
              <a:t> support </a:t>
            </a:r>
            <a:r>
              <a:rPr lang="fr-FR" dirty="0" err="1"/>
              <a:t>throughout</a:t>
            </a:r>
            <a:r>
              <a:rPr lang="fr-FR" dirty="0"/>
              <a:t> the </a:t>
            </a:r>
            <a:r>
              <a:rPr lang="fr-FR" dirty="0" err="1"/>
              <a:t>entire</a:t>
            </a:r>
            <a:r>
              <a:rPr lang="fr-FR" dirty="0"/>
              <a:t> </a:t>
            </a:r>
            <a:r>
              <a:rPr lang="fr-FR" dirty="0" err="1"/>
              <a:t>trademark</a:t>
            </a:r>
            <a:r>
              <a:rPr lang="fr-FR" dirty="0"/>
              <a:t> and design life cycle: </a:t>
            </a:r>
            <a:r>
              <a:rPr lang="fr-FR" dirty="0" err="1"/>
              <a:t>from</a:t>
            </a:r>
            <a:r>
              <a:rPr lang="fr-FR" dirty="0"/>
              <a:t> brand </a:t>
            </a:r>
            <a:r>
              <a:rPr lang="fr-FR" dirty="0" err="1"/>
              <a:t>creation</a:t>
            </a:r>
            <a:r>
              <a:rPr lang="fr-FR" dirty="0"/>
              <a:t> and </a:t>
            </a:r>
            <a:r>
              <a:rPr lang="fr-FR" dirty="0" err="1"/>
              <a:t>trademark</a:t>
            </a:r>
            <a:r>
              <a:rPr lang="fr-FR" dirty="0"/>
              <a:t> registration to portfolio management, </a:t>
            </a:r>
            <a:r>
              <a:rPr lang="fr-FR" dirty="0" err="1"/>
              <a:t>renewals</a:t>
            </a:r>
            <a:r>
              <a:rPr lang="fr-FR" dirty="0"/>
              <a:t>, audits, </a:t>
            </a:r>
            <a:r>
              <a:rPr lang="fr-FR" dirty="0" err="1"/>
              <a:t>licensing</a:t>
            </a:r>
            <a:r>
              <a:rPr lang="fr-FR" dirty="0"/>
              <a:t> and sale</a:t>
            </a:r>
          </a:p>
        </p:txBody>
      </p:sp>
      <p:pic>
        <p:nvPicPr>
          <p:cNvPr id="25" name="Espace réservé pour une image  24" descr="Une image contenant personne, table, habits, meubles&#10;&#10;Le contenu généré par l’IA peut être incorrect.">
            <a:extLst>
              <a:ext uri="{FF2B5EF4-FFF2-40B4-BE49-F238E27FC236}">
                <a16:creationId xmlns:a16="http://schemas.microsoft.com/office/drawing/2014/main" id="{ED8F6E0B-67A9-0EF6-DB36-81036A5B0AE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15334" r="15334"/>
          <a:stretch>
            <a:fillRect/>
          </a:stretch>
        </p:blipFill>
        <p:spPr/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FD9585-7450-BB48-4983-787D561C25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 err="1"/>
              <a:t>Protect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presence</a:t>
            </a:r>
            <a:r>
              <a:rPr lang="fr-FR" dirty="0"/>
              <a:t> online and </a:t>
            </a:r>
            <a:r>
              <a:rPr lang="fr-FR" dirty="0" err="1"/>
              <a:t>align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domain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portfolio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trademark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Novagraaf’s</a:t>
            </a:r>
            <a:r>
              <a:rPr lang="fr-FR" dirty="0"/>
              <a:t> </a:t>
            </a:r>
            <a:r>
              <a:rPr lang="fr-FR" dirty="0" err="1"/>
              <a:t>strategic</a:t>
            </a:r>
            <a:r>
              <a:rPr lang="fr-FR" dirty="0"/>
              <a:t> </a:t>
            </a:r>
            <a:r>
              <a:rPr lang="fr-FR" dirty="0" err="1"/>
              <a:t>domain</a:t>
            </a:r>
            <a:r>
              <a:rPr lang="fr-FR" dirty="0"/>
              <a:t> services.</a:t>
            </a:r>
          </a:p>
        </p:txBody>
      </p:sp>
      <p:pic>
        <p:nvPicPr>
          <p:cNvPr id="23" name="Espace réservé pour une image  22" descr="Une image contenant ciel, bâtiment, gratte-ciel, bleu&#10;&#10;Le contenu généré par l’IA peut être incorrect.">
            <a:extLst>
              <a:ext uri="{FF2B5EF4-FFF2-40B4-BE49-F238E27FC236}">
                <a16:creationId xmlns:a16="http://schemas.microsoft.com/office/drawing/2014/main" id="{755B00D8-4D96-E5F8-89F8-45C4570FC11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/>
          <a:srcRect t="9470" b="9470"/>
          <a:stretch>
            <a:fillRect/>
          </a:stretch>
        </p:blipFill>
        <p:spPr/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4E752C8-9E1B-5321-B41B-00C0B634F9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/>
              <a:t>Navigate</a:t>
            </a:r>
            <a:r>
              <a:rPr lang="fr-FR" dirty="0"/>
              <a:t> the </a:t>
            </a:r>
            <a:r>
              <a:rPr lang="fr-FR" dirty="0" err="1"/>
              <a:t>complexities</a:t>
            </a:r>
            <a:r>
              <a:rPr lang="fr-FR" dirty="0"/>
              <a:t> of copyright </a:t>
            </a:r>
            <a:r>
              <a:rPr lang="fr-FR" dirty="0" err="1"/>
              <a:t>law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Novagraaf’s</a:t>
            </a:r>
            <a:r>
              <a:rPr lang="fr-FR" dirty="0"/>
              <a:t> customisable range of copyright services.</a:t>
            </a:r>
          </a:p>
        </p:txBody>
      </p:sp>
      <p:pic>
        <p:nvPicPr>
          <p:cNvPr id="21" name="Espace réservé pour une image  20" descr="Une image contenant brouillard, capture d’écran, bâtiment, ciel&#10;&#10;Le contenu généré par l’IA peut être incorrect.">
            <a:extLst>
              <a:ext uri="{FF2B5EF4-FFF2-40B4-BE49-F238E27FC236}">
                <a16:creationId xmlns:a16="http://schemas.microsoft.com/office/drawing/2014/main" id="{F7E0AB43-1198-0E7F-362B-61298B3936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/>
          <a:srcRect l="8919" r="8919"/>
          <a:stretch>
            <a:fillRect/>
          </a:stretch>
        </p:blipFill>
        <p:spPr/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5FFA58A-A671-AF5A-093E-3B17BDBD23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93379" y="4349604"/>
            <a:ext cx="1872384" cy="1589874"/>
          </a:xfrm>
        </p:spPr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 invention </a:t>
            </a:r>
            <a:r>
              <a:rPr lang="fr-FR" dirty="0" err="1"/>
              <a:t>submission</a:t>
            </a:r>
            <a:r>
              <a:rPr lang="fr-FR" dirty="0"/>
              <a:t> management to </a:t>
            </a:r>
            <a:r>
              <a:rPr lang="fr-FR" dirty="0" err="1"/>
              <a:t>renewal</a:t>
            </a:r>
            <a:r>
              <a:rPr lang="fr-FR" dirty="0"/>
              <a:t> management, </a:t>
            </a:r>
            <a:r>
              <a:rPr lang="fr-FR" dirty="0" err="1"/>
              <a:t>Novagraaf’s</a:t>
            </a:r>
            <a:r>
              <a:rPr lang="fr-FR" dirty="0"/>
              <a:t> IP </a:t>
            </a:r>
            <a:r>
              <a:rPr lang="fr-FR" dirty="0" err="1"/>
              <a:t>technology</a:t>
            </a:r>
            <a:r>
              <a:rPr lang="fr-FR" dirty="0"/>
              <a:t> has been </a:t>
            </a:r>
            <a:r>
              <a:rPr lang="fr-FR" dirty="0" err="1"/>
              <a:t>designed</a:t>
            </a:r>
            <a:r>
              <a:rPr lang="fr-FR" dirty="0"/>
              <a:t> to help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harness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global patent and </a:t>
            </a:r>
            <a:r>
              <a:rPr lang="fr-FR" dirty="0" err="1"/>
              <a:t>trademark</a:t>
            </a:r>
            <a:r>
              <a:rPr lang="fr-FR" dirty="0"/>
              <a:t> portfolios. </a:t>
            </a:r>
            <a:r>
              <a:rPr lang="fr-FR" dirty="0" err="1"/>
              <a:t>Get</a:t>
            </a:r>
            <a:r>
              <a:rPr lang="fr-FR" dirty="0"/>
              <a:t> the insights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the right </a:t>
            </a:r>
            <a:r>
              <a:rPr lang="fr-FR" dirty="0" err="1"/>
              <a:t>decisions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state-of-the-art IP management solutions.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936F288-B6B9-7184-73FC-D0AEC135EA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TN" dirty="0"/>
              <a:t>Patent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CAC5C63-9CFA-6619-4EBF-276EA291E3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TN" dirty="0"/>
              <a:t>Trademarks</a:t>
            </a:r>
            <a:br>
              <a:rPr lang="fr-TN" dirty="0"/>
            </a:br>
            <a:r>
              <a:rPr lang="fr-TN" dirty="0"/>
              <a:t>&amp; Designs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286F48-69CE-49F3-34A3-ACFA5EFCF5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TN" dirty="0"/>
              <a:t>Domain</a:t>
            </a:r>
            <a:br>
              <a:rPr lang="fr-TN" dirty="0"/>
            </a:br>
            <a:r>
              <a:rPr lang="fr-TN" dirty="0"/>
              <a:t>names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629AA63-7F86-3116-07DE-D9643B69D07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TN" dirty="0"/>
              <a:t>Copyright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AE51F351-9661-F3F1-5FFE-5492671FED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r-TN" dirty="0"/>
              <a:t>Solutions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9DFB6B-02E9-6F56-4E86-EDC09776658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EBFE773-D780-914F-B4C7-1CD0D73BBE73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FB62752-A545-51F7-D7DD-8B9ABADE50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F5A3DB-AD0D-FF66-481B-E7035810D3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91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7AC7FEA-4FA1-4A24-C303-908F3A1E92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EFCF41-EA13-407C-57BB-7116CFCCC3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pic>
        <p:nvPicPr>
          <p:cNvPr id="22" name="Espace réservé pour une image  21" descr="Une image contenant cercle, capture d’écran, Graphiqu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172739B7-D400-2252-3A05-3E759F3872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946" b="3946"/>
          <a:stretch>
            <a:fillRect/>
          </a:stretch>
        </p:blipFill>
        <p:spPr>
          <a:xfrm>
            <a:off x="440977" y="1045163"/>
            <a:ext cx="4937814" cy="4767674"/>
          </a:xfrm>
          <a:noFill/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AB1D72-A784-FFAE-42E9-741B2BC695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sz="1000" dirty="0" err="1"/>
              <a:t>We</a:t>
            </a:r>
            <a:r>
              <a:rPr lang="fr-FR" sz="1000" dirty="0"/>
              <a:t> </a:t>
            </a:r>
            <a:r>
              <a:rPr lang="fr-FR" sz="1000" dirty="0" err="1"/>
              <a:t>conduct</a:t>
            </a:r>
            <a:r>
              <a:rPr lang="fr-FR" sz="1000" dirty="0"/>
              <a:t> </a:t>
            </a:r>
            <a:r>
              <a:rPr lang="fr-FR" sz="1000" dirty="0" err="1"/>
              <a:t>thorough</a:t>
            </a:r>
            <a:r>
              <a:rPr lang="fr-FR" sz="1000" dirty="0"/>
              <a:t> </a:t>
            </a:r>
            <a:r>
              <a:rPr lang="fr-FR" sz="1000" dirty="0" err="1"/>
              <a:t>searches</a:t>
            </a:r>
            <a:r>
              <a:rPr lang="fr-FR" sz="1000" dirty="0"/>
              <a:t> to </a:t>
            </a:r>
            <a:r>
              <a:rPr lang="fr-FR" sz="1000" dirty="0" err="1"/>
              <a:t>ensure</a:t>
            </a:r>
            <a:r>
              <a:rPr lang="fr-FR" sz="1000" dirty="0"/>
              <a:t> </a:t>
            </a:r>
            <a:r>
              <a:rPr lang="fr-FR" sz="1000" dirty="0" err="1"/>
              <a:t>your</a:t>
            </a:r>
            <a:r>
              <a:rPr lang="fr-FR" sz="1000" dirty="0"/>
              <a:t> innovations and brands are unique, </a:t>
            </a:r>
            <a:r>
              <a:rPr lang="fr-FR" sz="1000" dirty="0" err="1"/>
              <a:t>minimising</a:t>
            </a:r>
            <a:r>
              <a:rPr lang="fr-FR" sz="1000" dirty="0"/>
              <a:t> </a:t>
            </a:r>
            <a:r>
              <a:rPr lang="fr-FR" sz="1000" dirty="0" err="1"/>
              <a:t>risk</a:t>
            </a:r>
            <a:r>
              <a:rPr lang="fr-FR" sz="1000" dirty="0"/>
              <a:t> </a:t>
            </a:r>
            <a:r>
              <a:rPr lang="fr-FR" sz="1000" dirty="0" err="1"/>
              <a:t>from</a:t>
            </a:r>
            <a:r>
              <a:rPr lang="fr-FR" sz="1000" dirty="0"/>
              <a:t> the start.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E8C24F-5CFA-C5AD-965D-7721BA4F1F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sz="1000" dirty="0"/>
              <a:t>Our experts </a:t>
            </a:r>
            <a:r>
              <a:rPr lang="fr-FR" sz="1000" dirty="0" err="1"/>
              <a:t>handle</a:t>
            </a:r>
            <a:r>
              <a:rPr lang="fr-FR" sz="1000" dirty="0"/>
              <a:t> </a:t>
            </a:r>
            <a:r>
              <a:rPr lang="fr-FR" sz="1000" dirty="0" err="1"/>
              <a:t>precise</a:t>
            </a:r>
            <a:r>
              <a:rPr lang="fr-FR" sz="1000" dirty="0"/>
              <a:t> application </a:t>
            </a:r>
            <a:r>
              <a:rPr lang="fr-FR" sz="1000" dirty="0" err="1"/>
              <a:t>preparation</a:t>
            </a:r>
            <a:r>
              <a:rPr lang="fr-FR" sz="1000" dirty="0"/>
              <a:t> and </a:t>
            </a:r>
            <a:r>
              <a:rPr lang="fr-FR" sz="1000" dirty="0" err="1"/>
              <a:t>filing</a:t>
            </a:r>
            <a:r>
              <a:rPr lang="fr-FR" sz="1000" dirty="0"/>
              <a:t> to </a:t>
            </a:r>
            <a:r>
              <a:rPr lang="fr-FR" sz="1000" dirty="0" err="1"/>
              <a:t>secure</a:t>
            </a:r>
            <a:r>
              <a:rPr lang="fr-FR" sz="1000" dirty="0"/>
              <a:t> </a:t>
            </a:r>
            <a:r>
              <a:rPr lang="fr-FR" sz="1000" dirty="0" err="1"/>
              <a:t>your</a:t>
            </a:r>
            <a:r>
              <a:rPr lang="fr-FR" sz="1000" dirty="0"/>
              <a:t> IP </a:t>
            </a:r>
            <a:r>
              <a:rPr lang="fr-FR" sz="1000" dirty="0" err="1"/>
              <a:t>rights</a:t>
            </a:r>
            <a:r>
              <a:rPr lang="fr-FR" sz="1000" dirty="0"/>
              <a:t> </a:t>
            </a:r>
            <a:r>
              <a:rPr lang="fr-FR" sz="1000" dirty="0" err="1"/>
              <a:t>swiftly</a:t>
            </a:r>
            <a:r>
              <a:rPr lang="fr-FR" sz="1000" dirty="0"/>
              <a:t> and </a:t>
            </a:r>
            <a:r>
              <a:rPr lang="fr-FR" sz="1000" dirty="0" err="1"/>
              <a:t>effectively</a:t>
            </a:r>
            <a:r>
              <a:rPr lang="fr-FR" sz="1000" dirty="0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7A720BB-8134-6DDF-CBFE-6687D361A1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sz="1000" dirty="0" err="1"/>
              <a:t>We</a:t>
            </a:r>
            <a:r>
              <a:rPr lang="fr-FR" sz="1000" dirty="0"/>
              <a:t> </a:t>
            </a:r>
            <a:r>
              <a:rPr lang="fr-FR" sz="1000" dirty="0" err="1"/>
              <a:t>proactively</a:t>
            </a:r>
            <a:r>
              <a:rPr lang="fr-FR" sz="1000" dirty="0"/>
              <a:t> monitor to </a:t>
            </a:r>
            <a:r>
              <a:rPr lang="fr-FR" sz="1000" dirty="0" err="1"/>
              <a:t>detect</a:t>
            </a:r>
            <a:r>
              <a:rPr lang="fr-FR" sz="1000" dirty="0"/>
              <a:t> </a:t>
            </a:r>
            <a:r>
              <a:rPr lang="fr-FR" sz="1000" dirty="0" err="1"/>
              <a:t>potential</a:t>
            </a:r>
            <a:r>
              <a:rPr lang="fr-FR" sz="1000" dirty="0"/>
              <a:t> </a:t>
            </a:r>
            <a:r>
              <a:rPr lang="fr-FR" sz="1000" dirty="0" err="1"/>
              <a:t>threats</a:t>
            </a:r>
            <a:r>
              <a:rPr lang="fr-FR" sz="1000" dirty="0"/>
              <a:t> and </a:t>
            </a:r>
            <a:r>
              <a:rPr lang="fr-FR" sz="1000" dirty="0" err="1"/>
              <a:t>protect</a:t>
            </a:r>
            <a:r>
              <a:rPr lang="fr-FR" sz="1000" dirty="0"/>
              <a:t> </a:t>
            </a:r>
            <a:r>
              <a:rPr lang="fr-FR" sz="1000" dirty="0" err="1"/>
              <a:t>your</a:t>
            </a:r>
            <a:r>
              <a:rPr lang="fr-FR" sz="1000" dirty="0"/>
              <a:t> assets </a:t>
            </a:r>
            <a:r>
              <a:rPr lang="fr-FR" sz="1000" dirty="0" err="1"/>
              <a:t>continuously</a:t>
            </a:r>
            <a:r>
              <a:rPr lang="fr-FR" sz="1000" dirty="0"/>
              <a:t>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223FE35-5CA0-07FD-24F1-DE6B77A5F0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sz="1000" dirty="0" err="1"/>
              <a:t>When</a:t>
            </a:r>
            <a:r>
              <a:rPr lang="fr-FR" sz="1000" dirty="0"/>
              <a:t> </a:t>
            </a:r>
            <a:r>
              <a:rPr lang="fr-FR" sz="1000" dirty="0" err="1"/>
              <a:t>infringements</a:t>
            </a:r>
            <a:r>
              <a:rPr lang="fr-FR" sz="1000" dirty="0"/>
              <a:t> arise, </a:t>
            </a:r>
            <a:r>
              <a:rPr lang="fr-FR" sz="1000" dirty="0" err="1"/>
              <a:t>we</a:t>
            </a:r>
            <a:r>
              <a:rPr lang="fr-FR" sz="1000" dirty="0"/>
              <a:t> </a:t>
            </a:r>
            <a:r>
              <a:rPr lang="fr-FR" sz="1000" dirty="0" err="1"/>
              <a:t>act</a:t>
            </a:r>
            <a:r>
              <a:rPr lang="fr-FR" sz="1000" dirty="0"/>
              <a:t> </a:t>
            </a:r>
            <a:r>
              <a:rPr lang="fr-FR" sz="1000" dirty="0" err="1"/>
              <a:t>decisively</a:t>
            </a:r>
            <a:r>
              <a:rPr lang="fr-FR" sz="1000" dirty="0"/>
              <a:t> to enforce </a:t>
            </a:r>
            <a:r>
              <a:rPr lang="fr-FR" sz="1000" dirty="0" err="1"/>
              <a:t>your</a:t>
            </a:r>
            <a:r>
              <a:rPr lang="fr-FR" sz="1000" dirty="0"/>
              <a:t> </a:t>
            </a:r>
            <a:r>
              <a:rPr lang="fr-FR" sz="1000" dirty="0" err="1"/>
              <a:t>rights</a:t>
            </a:r>
            <a:r>
              <a:rPr lang="fr-FR" sz="1000" dirty="0"/>
              <a:t> and </a:t>
            </a:r>
            <a:r>
              <a:rPr lang="fr-FR" sz="1000" dirty="0" err="1"/>
              <a:t>safeguard</a:t>
            </a:r>
            <a:r>
              <a:rPr lang="fr-FR" sz="1000" dirty="0"/>
              <a:t> </a:t>
            </a:r>
            <a:r>
              <a:rPr lang="fr-FR" sz="1000" dirty="0" err="1"/>
              <a:t>your</a:t>
            </a:r>
            <a:r>
              <a:rPr lang="fr-FR" sz="1000" dirty="0"/>
              <a:t> brand </a:t>
            </a:r>
            <a:r>
              <a:rPr lang="fr-FR" sz="1000" dirty="0" err="1"/>
              <a:t>reputation</a:t>
            </a:r>
            <a:r>
              <a:rPr lang="fr-FR" sz="1000" dirty="0"/>
              <a:t>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2560F87-1340-FABA-B3A3-C21060B916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sz="1000" dirty="0" err="1"/>
              <a:t>We</a:t>
            </a:r>
            <a:r>
              <a:rPr lang="fr-FR" sz="1000" dirty="0"/>
              <a:t> </a:t>
            </a:r>
            <a:r>
              <a:rPr lang="fr-FR" sz="1000" dirty="0" err="1"/>
              <a:t>ensure</a:t>
            </a:r>
            <a:r>
              <a:rPr lang="fr-FR" sz="1000" dirty="0"/>
              <a:t> all </a:t>
            </a:r>
            <a:r>
              <a:rPr lang="fr-FR" sz="1000" dirty="0" err="1"/>
              <a:t>renewals</a:t>
            </a:r>
            <a:r>
              <a:rPr lang="fr-FR" sz="1000" dirty="0"/>
              <a:t> and updates are </a:t>
            </a:r>
            <a:r>
              <a:rPr lang="fr-FR" sz="1000" dirty="0" err="1"/>
              <a:t>handled</a:t>
            </a:r>
            <a:r>
              <a:rPr lang="fr-FR" sz="1000" dirty="0"/>
              <a:t> </a:t>
            </a:r>
            <a:r>
              <a:rPr lang="fr-FR" sz="1000" dirty="0" err="1"/>
              <a:t>promptly</a:t>
            </a:r>
            <a:r>
              <a:rPr lang="fr-FR" sz="1000" dirty="0"/>
              <a:t> to </a:t>
            </a:r>
            <a:r>
              <a:rPr lang="fr-FR" sz="1000" dirty="0" err="1"/>
              <a:t>maintain</a:t>
            </a:r>
            <a:r>
              <a:rPr lang="fr-FR" sz="1000" dirty="0"/>
              <a:t> </a:t>
            </a:r>
            <a:r>
              <a:rPr lang="fr-FR" sz="1000" dirty="0" err="1"/>
              <a:t>your</a:t>
            </a:r>
            <a:r>
              <a:rPr lang="fr-FR" sz="1000" dirty="0"/>
              <a:t> IP </a:t>
            </a:r>
            <a:r>
              <a:rPr lang="fr-FR" sz="1000" dirty="0" err="1"/>
              <a:t>rights</a:t>
            </a:r>
            <a:r>
              <a:rPr lang="fr-FR" sz="1000" dirty="0"/>
              <a:t> </a:t>
            </a:r>
            <a:r>
              <a:rPr lang="fr-FR" sz="1000" dirty="0" err="1"/>
              <a:t>without</a:t>
            </a:r>
            <a:r>
              <a:rPr lang="fr-FR" sz="1000" dirty="0"/>
              <a:t> interruption.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E71013A-3C77-FF1A-2CEE-1AF14499A7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sz="1000" dirty="0" err="1"/>
              <a:t>We</a:t>
            </a:r>
            <a:r>
              <a:rPr lang="fr-FR" sz="1000" dirty="0"/>
              <a:t> optimise </a:t>
            </a:r>
            <a:r>
              <a:rPr lang="fr-FR" sz="1000" dirty="0" err="1"/>
              <a:t>your</a:t>
            </a:r>
            <a:r>
              <a:rPr lang="fr-FR" sz="1000" dirty="0"/>
              <a:t> IP assets to fit </a:t>
            </a:r>
            <a:r>
              <a:rPr lang="fr-FR" sz="1000" dirty="0" err="1"/>
              <a:t>your</a:t>
            </a:r>
            <a:r>
              <a:rPr lang="fr-FR" sz="1000" dirty="0"/>
              <a:t> business goals and drive maximum value.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396D006-4CD1-572F-6EEE-76779F91B0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sz="1000" dirty="0" err="1"/>
              <a:t>We</a:t>
            </a:r>
            <a:r>
              <a:rPr lang="fr-FR" sz="1000" dirty="0"/>
              <a:t> </a:t>
            </a:r>
            <a:r>
              <a:rPr lang="fr-FR" sz="1000" dirty="0" err="1"/>
              <a:t>provide</a:t>
            </a:r>
            <a:r>
              <a:rPr lang="fr-FR" sz="1000" dirty="0"/>
              <a:t> expert </a:t>
            </a:r>
            <a:r>
              <a:rPr lang="fr-FR" sz="1000" dirty="0" err="1"/>
              <a:t>strategic</a:t>
            </a:r>
            <a:r>
              <a:rPr lang="fr-FR" sz="1000" dirty="0"/>
              <a:t> </a:t>
            </a:r>
            <a:r>
              <a:rPr lang="fr-FR" sz="1000" dirty="0" err="1"/>
              <a:t>counsel</a:t>
            </a:r>
            <a:r>
              <a:rPr lang="fr-FR" sz="1000" dirty="0"/>
              <a:t> to </a:t>
            </a:r>
            <a:r>
              <a:rPr lang="fr-FR" sz="1000" dirty="0" err="1"/>
              <a:t>integrate</a:t>
            </a:r>
            <a:r>
              <a:rPr lang="fr-FR" sz="1000" dirty="0"/>
              <a:t> IP </a:t>
            </a:r>
            <a:r>
              <a:rPr lang="fr-FR" sz="1000" dirty="0" err="1"/>
              <a:t>into</a:t>
            </a:r>
            <a:r>
              <a:rPr lang="fr-FR" sz="1000" dirty="0"/>
              <a:t> </a:t>
            </a:r>
            <a:r>
              <a:rPr lang="fr-FR" sz="1000" dirty="0" err="1"/>
              <a:t>your</a:t>
            </a:r>
            <a:r>
              <a:rPr lang="fr-FR" sz="1000" dirty="0"/>
              <a:t> </a:t>
            </a:r>
            <a:r>
              <a:rPr lang="fr-FR" sz="1000" dirty="0" err="1"/>
              <a:t>broader</a:t>
            </a:r>
            <a:r>
              <a:rPr lang="fr-FR" sz="1000" dirty="0"/>
              <a:t> business goals and drive </a:t>
            </a:r>
            <a:r>
              <a:rPr lang="fr-FR" sz="1000" dirty="0" err="1"/>
              <a:t>competitive</a:t>
            </a:r>
            <a:r>
              <a:rPr lang="fr-FR" sz="1000" dirty="0"/>
              <a:t> </a:t>
            </a:r>
            <a:r>
              <a:rPr lang="fr-FR" sz="1000" dirty="0" err="1"/>
              <a:t>advantage</a:t>
            </a:r>
            <a:r>
              <a:rPr lang="fr-FR" sz="1000" dirty="0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5FB696E-423D-0B46-82CC-5233A4796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20554" y="5181011"/>
            <a:ext cx="1851415" cy="695112"/>
          </a:xfrm>
        </p:spPr>
        <p:txBody>
          <a:bodyPr/>
          <a:lstStyle/>
          <a:p>
            <a:r>
              <a:rPr lang="fr-FR" sz="1000" dirty="0" err="1"/>
              <a:t>We</a:t>
            </a:r>
            <a:r>
              <a:rPr lang="fr-FR" sz="1000" dirty="0"/>
              <a:t> guide </a:t>
            </a:r>
            <a:r>
              <a:rPr lang="fr-FR" sz="1000" dirty="0" err="1"/>
              <a:t>you</a:t>
            </a:r>
            <a:r>
              <a:rPr lang="fr-FR" sz="1000" dirty="0"/>
              <a:t> in </a:t>
            </a:r>
            <a:r>
              <a:rPr lang="fr-FR" sz="1000" dirty="0" err="1"/>
              <a:t>transforming</a:t>
            </a:r>
            <a:r>
              <a:rPr lang="fr-FR" sz="1000" dirty="0"/>
              <a:t> </a:t>
            </a:r>
            <a:r>
              <a:rPr lang="fr-FR" sz="1000" dirty="0" err="1"/>
              <a:t>your</a:t>
            </a:r>
            <a:r>
              <a:rPr lang="fr-FR" sz="1000" dirty="0"/>
              <a:t> IP </a:t>
            </a:r>
            <a:r>
              <a:rPr lang="fr-FR" sz="1000" dirty="0" err="1"/>
              <a:t>into</a:t>
            </a:r>
            <a:r>
              <a:rPr lang="fr-FR" sz="1000" dirty="0"/>
              <a:t> profitable assets </a:t>
            </a:r>
            <a:r>
              <a:rPr lang="fr-FR" sz="1000" dirty="0" err="1"/>
              <a:t>through</a:t>
            </a:r>
            <a:r>
              <a:rPr lang="fr-FR" sz="1000" dirty="0"/>
              <a:t> </a:t>
            </a:r>
            <a:r>
              <a:rPr lang="fr-FR" sz="1000" dirty="0" err="1"/>
              <a:t>licensing</a:t>
            </a:r>
            <a:r>
              <a:rPr lang="fr-FR" sz="1000" dirty="0"/>
              <a:t>, sales, and </a:t>
            </a:r>
            <a:r>
              <a:rPr lang="fr-FR" sz="1000" dirty="0" err="1"/>
              <a:t>strategic</a:t>
            </a:r>
            <a:r>
              <a:rPr lang="fr-FR" sz="1000" dirty="0"/>
              <a:t> partnerships, </a:t>
            </a:r>
            <a:r>
              <a:rPr lang="fr-FR" sz="1000" dirty="0" err="1"/>
              <a:t>maximising</a:t>
            </a:r>
            <a:r>
              <a:rPr lang="fr-FR" sz="1000" dirty="0"/>
              <a:t> </a:t>
            </a:r>
            <a:r>
              <a:rPr lang="fr-FR" sz="1000" dirty="0" err="1"/>
              <a:t>your</a:t>
            </a:r>
            <a:r>
              <a:rPr lang="fr-FR" sz="1000" dirty="0"/>
              <a:t> revenue </a:t>
            </a:r>
            <a:r>
              <a:rPr lang="fr-FR" sz="1000" dirty="0" err="1"/>
              <a:t>streams</a:t>
            </a:r>
            <a:r>
              <a:rPr lang="fr-FR" sz="1000" dirty="0"/>
              <a:t>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434A071-DA4A-1E60-2D27-430E1EEDF2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6333" y="1261611"/>
            <a:ext cx="1453471" cy="387798"/>
          </a:xfrm>
        </p:spPr>
        <p:txBody>
          <a:bodyPr/>
          <a:lstStyle/>
          <a:p>
            <a:r>
              <a:rPr lang="fr-FR" dirty="0" err="1"/>
              <a:t>Search</a:t>
            </a:r>
            <a:r>
              <a:rPr lang="fr-FR" dirty="0"/>
              <a:t> &amp; clearance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183248F-5801-6E86-936E-940189B259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020554" y="1240099"/>
            <a:ext cx="1453471" cy="387798"/>
          </a:xfrm>
        </p:spPr>
        <p:txBody>
          <a:bodyPr/>
          <a:lstStyle/>
          <a:p>
            <a:r>
              <a:rPr lang="fr-FR" dirty="0" err="1"/>
              <a:t>Filing</a:t>
            </a:r>
            <a:br>
              <a:rPr lang="fr-FR" dirty="0"/>
            </a:br>
            <a:r>
              <a:rPr lang="fr-FR" dirty="0"/>
              <a:t>&amp; registration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61B2CD6-2B52-F79E-5E61-7F6126F829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24442" y="1240099"/>
            <a:ext cx="1453471" cy="387798"/>
          </a:xfrm>
        </p:spPr>
        <p:txBody>
          <a:bodyPr/>
          <a:lstStyle/>
          <a:p>
            <a:r>
              <a:rPr lang="fr-FR" dirty="0" err="1"/>
              <a:t>Watching</a:t>
            </a:r>
            <a:r>
              <a:rPr lang="fr-FR" dirty="0"/>
              <a:t> &amp; Monitoring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27820FF-796A-CF0B-1736-CA803FB608E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 err="1"/>
              <a:t>Enforcement</a:t>
            </a:r>
            <a:r>
              <a:rPr lang="fr-FR" dirty="0"/>
              <a:t> &amp; Brand Protection</a:t>
            </a:r>
            <a:endParaRPr lang="fr-TN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EFC8B4C-06D8-9456-479D-D145913570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13196" y="2953781"/>
            <a:ext cx="1453471" cy="387798"/>
          </a:xfrm>
        </p:spPr>
        <p:txBody>
          <a:bodyPr/>
          <a:lstStyle/>
          <a:p>
            <a:r>
              <a:rPr lang="fr-FR" dirty="0" err="1"/>
              <a:t>Renewals</a:t>
            </a:r>
            <a:r>
              <a:rPr lang="fr-FR" dirty="0"/>
              <a:t> &amp; </a:t>
            </a:r>
            <a:r>
              <a:rPr lang="fr-FR" dirty="0" err="1"/>
              <a:t>Recordals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3FB62F4-0E31-1098-8BAE-262BE8D4DFF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024442" y="2932269"/>
            <a:ext cx="1453471" cy="387798"/>
          </a:xfrm>
        </p:spPr>
        <p:txBody>
          <a:bodyPr/>
          <a:lstStyle/>
          <a:p>
            <a:r>
              <a:rPr lang="fr-FR" dirty="0"/>
              <a:t>Portfolio</a:t>
            </a:r>
            <a:br>
              <a:rPr lang="fr-FR" dirty="0"/>
            </a:br>
            <a:r>
              <a:rPr lang="fr-FR" dirty="0"/>
              <a:t>Management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AC3AC1DB-350C-5038-CDC6-F13C48E660B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058849" y="4678736"/>
            <a:ext cx="1453471" cy="387798"/>
          </a:xfrm>
        </p:spPr>
        <p:txBody>
          <a:bodyPr/>
          <a:lstStyle/>
          <a:p>
            <a:r>
              <a:rPr lang="fr-TN" dirty="0"/>
              <a:t>IP Strategy</a:t>
            </a:r>
            <a:br>
              <a:rPr lang="fr-TN" dirty="0"/>
            </a:br>
            <a:r>
              <a:rPr lang="fr-TN" dirty="0"/>
              <a:t>&amp; Consulting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9957DF38-C887-7665-6242-C14DA0FFB72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648" y="4657224"/>
            <a:ext cx="1453471" cy="193899"/>
          </a:xfrm>
        </p:spPr>
        <p:txBody>
          <a:bodyPr/>
          <a:lstStyle/>
          <a:p>
            <a:r>
              <a:rPr lang="fr-TN" dirty="0"/>
              <a:t>Monetisation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58ACEDB-13A0-3EFD-6A5A-A9C2F41AEC49}"/>
              </a:ext>
            </a:extLst>
          </p:cNvPr>
          <p:cNvSpPr txBox="1"/>
          <p:nvPr/>
        </p:nvSpPr>
        <p:spPr>
          <a:xfrm>
            <a:off x="2181829" y="3320537"/>
            <a:ext cx="2156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TN" sz="2000" b="1" dirty="0">
                <a:solidFill>
                  <a:srgbClr val="10285D"/>
                </a:solidFill>
              </a:rPr>
              <a:t>Your partner for</a:t>
            </a:r>
          </a:p>
          <a:p>
            <a:pPr algn="ctr"/>
            <a:r>
              <a:rPr lang="fr-TN" sz="2000" b="1" dirty="0">
                <a:solidFill>
                  <a:srgbClr val="10285D"/>
                </a:solidFill>
              </a:rPr>
              <a:t>IP lifecycle</a:t>
            </a:r>
          </a:p>
          <a:p>
            <a:pPr algn="ctr"/>
            <a:r>
              <a:rPr lang="fr-TN" sz="2000" b="1" dirty="0">
                <a:solidFill>
                  <a:srgbClr val="10285D"/>
                </a:solidFill>
              </a:rPr>
              <a:t>management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07E53-DCFE-775F-7620-79FB97134AF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35B464-698C-DF4C-9D7B-9C3E75384B8F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3E3CDFB4-F062-784A-75D4-13C77820E1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957BBC4B-1AEE-1C1F-ACBC-70C04F998E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6042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Century Gothic</vt:lpstr>
      <vt:lpstr>Jost Bold</vt:lpstr>
      <vt:lpstr>Thème Office</vt:lpstr>
      <vt:lpstr>PowerPoint Presentation</vt:lpstr>
      <vt:lpstr>Corporate Presentation</vt:lpstr>
      <vt:lpstr>Agenda</vt:lpstr>
      <vt:lpstr>PowerPoint Presentation</vt:lpstr>
      <vt:lpstr>Strategic support bridging global IP management with US innovation markets.</vt:lpstr>
      <vt:lpstr>PowerPoint Presentation</vt:lpstr>
      <vt:lpstr>History &amp; milestones</vt:lpstr>
      <vt:lpstr>PowerPoint Presentation</vt:lpstr>
      <vt:lpstr>PowerPoint Presentation</vt:lpstr>
      <vt:lpstr>PowerPoint Presentation</vt:lpstr>
      <vt:lpstr>Meet our award-winning team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Abdelkarim Akremi</dc:creator>
  <cp:lastModifiedBy>Michelle Weekers</cp:lastModifiedBy>
  <cp:revision>90</cp:revision>
  <dcterms:created xsi:type="dcterms:W3CDTF">2026-01-13T09:58:57Z</dcterms:created>
  <dcterms:modified xsi:type="dcterms:W3CDTF">2026-02-20T14:47:10Z</dcterms:modified>
</cp:coreProperties>
</file>